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4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6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5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August 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484E-D849-4452-AFD1-709F84CE6A5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8E551-F14F-4444-8E06-FC773B0E89F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972E-07CA-4A76-80D0-44986AF3C2E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August 7, 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CB9D-A21C-44AD-9C21-F5C4B9DB6A4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4E1BD-47AD-4715-B80A-5BAC3374347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F1F8-6E22-45A0-9778-E15F3BE96DF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E4AE-28F0-40F8-B2E8-3E027627611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5829-7710-4093-BB9D-DBDB09FB2C8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C00A17-AB88-49F3-A620-D52A878D62C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43A1C7F-A76C-4165-9FA8-F0D5E6F393C1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4" name="Picture 5" descr="earthday_bkgrn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73898" cy="633670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60848"/>
            <a:ext cx="7772400" cy="19446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微軟正黑體" pitchFamily="34" charset="-120"/>
                <a:cs typeface="Century Gothic"/>
              </a:rPr>
              <a:t>From Food Waste to Fuel Cell</a:t>
            </a:r>
            <a:r>
              <a:rPr lang="en-US" altLang="zh-C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微軟正黑體" pitchFamily="34" charset="-120"/>
                <a:cs typeface="Century Gothic"/>
              </a:rPr>
              <a:t/>
            </a:r>
            <a:br>
              <a:rPr lang="en-US" altLang="zh-C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微軟正黑體" pitchFamily="34" charset="-120"/>
                <a:cs typeface="Century Gothic"/>
              </a:rPr>
            </a:br>
            <a:r>
              <a:rPr lang="zh-CN" altLang="en-US" sz="5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食物渣工程</a:t>
            </a:r>
            <a:endParaRPr lang="en-US" altLang="zh-TW" sz="57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437112"/>
            <a:ext cx="6400800" cy="180020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80000"/>
              </a:lnSpc>
            </a:pPr>
            <a:r>
              <a:rPr lang="en-US" altLang="zh-TW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ST. PAUL’S CO-EDUCATIONAL COLLEGE, HK</a:t>
            </a:r>
          </a:p>
          <a:p>
            <a:pPr algn="l"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5A Choi </a:t>
            </a:r>
            <a:r>
              <a:rPr lang="en-US" altLang="zh-TW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Wai</a:t>
            </a: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</a:t>
            </a: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5A Lo Ho Wen </a:t>
            </a:r>
          </a:p>
          <a:p>
            <a:pPr algn="l"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5A Pang </a:t>
            </a:r>
            <a:r>
              <a:rPr lang="en-US" altLang="zh-TW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Wai</a:t>
            </a: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Ching</a:t>
            </a: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Eunice </a:t>
            </a:r>
          </a:p>
          <a:p>
            <a:pPr algn="l"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5B Li </a:t>
            </a:r>
            <a:r>
              <a:rPr lang="en-US" altLang="zh-TW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Lok</a:t>
            </a: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Hin</a:t>
            </a: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5F Wong Tin Wan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 Black"/>
                <a:cs typeface="Arial Black"/>
              </a:rPr>
              <a:t>Step 1: </a:t>
            </a:r>
            <a:br>
              <a:rPr lang="en-US" sz="3800" dirty="0" smtClean="0">
                <a:latin typeface="Arial Black"/>
                <a:cs typeface="Arial Black"/>
              </a:rPr>
            </a:br>
            <a:r>
              <a:rPr lang="en-US" sz="3800" dirty="0" smtClean="0">
                <a:latin typeface="Arial Black"/>
                <a:cs typeface="Arial Black"/>
              </a:rPr>
              <a:t>Gathering food waste</a:t>
            </a:r>
            <a:endParaRPr lang="en-US" sz="3800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Considerations when selecting food waste samples:</a:t>
            </a:r>
          </a:p>
          <a:p>
            <a:pPr>
              <a:buFontTx/>
              <a:buChar char="-"/>
            </a:pPr>
            <a:r>
              <a:rPr lang="en-US" dirty="0" smtClean="0"/>
              <a:t>Abundance</a:t>
            </a:r>
          </a:p>
          <a:p>
            <a:pPr>
              <a:buFontTx/>
              <a:buChar char="-"/>
            </a:pPr>
            <a:r>
              <a:rPr lang="en-US" smtClean="0"/>
              <a:t>Availability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Ethical issue (why not corn?)</a:t>
            </a:r>
          </a:p>
          <a:p>
            <a:endParaRPr lang="en-US" dirty="0"/>
          </a:p>
        </p:txBody>
      </p:sp>
      <p:pic>
        <p:nvPicPr>
          <p:cNvPr id="4" name="圖片 13" descr="Description: http://ts3.mm.bing.net/images/thumbnail.aspx?q=4720087976183658&amp;id=091e3ca2ec832c7ecc72c24a8277bfaa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-620" r="-153" b="-1033"/>
          <a:stretch>
            <a:fillRect/>
          </a:stretch>
        </p:blipFill>
        <p:spPr bwMode="auto">
          <a:xfrm>
            <a:off x="3275856" y="2031231"/>
            <a:ext cx="244827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14" descr="Description: http://ts3.mm.bing.net/images/thumbnail.aspx?q=4970012118091718&amp;id=5a2fa7cfe094f18b8200b51ee283b62c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t="-583" r="-143" b="-1166"/>
          <a:stretch>
            <a:fillRect/>
          </a:stretch>
        </p:blipFill>
        <p:spPr bwMode="auto">
          <a:xfrm>
            <a:off x="899592" y="2031231"/>
            <a:ext cx="20162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15" descr="Description: http://ts3.mm.bing.net/images/thumbnail.aspx?q=4563111223427754&amp;id=9f2afaef6a4ff49e39f12525d66f77ad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" r="-266" b="-1274"/>
          <a:stretch>
            <a:fillRect/>
          </a:stretch>
        </p:blipFill>
        <p:spPr bwMode="auto">
          <a:xfrm>
            <a:off x="6012160" y="2031231"/>
            <a:ext cx="20882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3543399"/>
            <a:ext cx="186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Bread crust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3543399"/>
            <a:ext cx="169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Tofu dregs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3543399"/>
            <a:ext cx="252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Coffee grounds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35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0332"/>
            <a:ext cx="8604448" cy="1992524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Arial Black"/>
                <a:cs typeface="Arial Black"/>
              </a:rPr>
              <a:t>Step 2:</a:t>
            </a:r>
            <a:br>
              <a:rPr lang="en-US" sz="3800" dirty="0" smtClean="0">
                <a:latin typeface="Arial Black"/>
                <a:cs typeface="Arial Black"/>
              </a:rPr>
            </a:br>
            <a:r>
              <a:rPr lang="en-US" sz="3800" dirty="0" smtClean="0">
                <a:latin typeface="Arial Black"/>
                <a:cs typeface="Arial Black"/>
              </a:rPr>
              <a:t>Fermentation of </a:t>
            </a:r>
            <a:br>
              <a:rPr lang="en-US" sz="3800" dirty="0" smtClean="0">
                <a:latin typeface="Arial Black"/>
                <a:cs typeface="Arial Black"/>
              </a:rPr>
            </a:br>
            <a:r>
              <a:rPr lang="en-US" sz="3800" dirty="0" smtClean="0">
                <a:latin typeface="Arial Black"/>
                <a:cs typeface="Arial Black"/>
              </a:rPr>
              <a:t>food waste extract</a:t>
            </a:r>
            <a:endParaRPr lang="en-US" sz="3800" dirty="0">
              <a:latin typeface="Arial Black"/>
              <a:cs typeface="Arial Black"/>
            </a:endParaRPr>
          </a:p>
        </p:txBody>
      </p:sp>
      <p:pic>
        <p:nvPicPr>
          <p:cNvPr id="3073" name="物件 1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13" r="-16513"/>
          <a:stretch>
            <a:fillRect/>
          </a:stretch>
        </p:blipFill>
        <p:spPr bwMode="auto">
          <a:xfrm>
            <a:off x="-180528" y="2708920"/>
            <a:ext cx="33227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623116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2276872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Anaerobic fermentation pathway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683568" y="5157192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yeast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7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931224" cy="2060848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 Black"/>
                <a:cs typeface="Arial Black"/>
              </a:rPr>
              <a:t>Step 3:</a:t>
            </a:r>
            <a:br>
              <a:rPr lang="en-US" sz="3800" dirty="0" smtClean="0">
                <a:latin typeface="Arial Black"/>
                <a:cs typeface="Arial Black"/>
              </a:rPr>
            </a:br>
            <a:r>
              <a:rPr lang="en-US" sz="3800" dirty="0" smtClean="0">
                <a:latin typeface="Arial Black"/>
                <a:cs typeface="Arial Black"/>
              </a:rPr>
              <a:t>Distillation of </a:t>
            </a:r>
            <a:br>
              <a:rPr lang="en-US" sz="3800" dirty="0" smtClean="0">
                <a:latin typeface="Arial Black"/>
                <a:cs typeface="Arial Black"/>
              </a:rPr>
            </a:br>
            <a:r>
              <a:rPr lang="en-US" sz="3800" dirty="0" smtClean="0">
                <a:latin typeface="Arial Black"/>
                <a:cs typeface="Arial Black"/>
              </a:rPr>
              <a:t>fermented extract</a:t>
            </a:r>
            <a:endParaRPr lang="en-US" sz="3800" dirty="0">
              <a:latin typeface="Arial Black"/>
              <a:cs typeface="Arial Black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8359"/>
              </p:ext>
            </p:extLst>
          </p:nvPr>
        </p:nvGraphicFramePr>
        <p:xfrm>
          <a:off x="683568" y="2060848"/>
          <a:ext cx="7776864" cy="427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3" imgW="5270500" imgH="2895600" progId="Word.Document.12">
                  <p:embed/>
                </p:oleObj>
              </mc:Choice>
              <mc:Fallback>
                <p:oleObj name="Document" r:id="rId3" imgW="5270500" imgH="289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060848"/>
                        <a:ext cx="7776864" cy="4272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1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-9443"/>
            <a:ext cx="8964488" cy="1340768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 Black"/>
                <a:cs typeface="Arial Black"/>
              </a:rPr>
              <a:t>5. Interpretation of results</a:t>
            </a:r>
            <a:endParaRPr lang="en-US" sz="3800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A.) Comparing the amount of ethanol obtained from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different kinds of food waste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21868"/>
              </p:ext>
            </p:extLst>
          </p:nvPr>
        </p:nvGraphicFramePr>
        <p:xfrm>
          <a:off x="179512" y="2936453"/>
          <a:ext cx="878840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cument" r:id="rId3" imgW="5638800" imgH="2209800" progId="Word.Document.12">
                  <p:embed/>
                </p:oleObj>
              </mc:Choice>
              <mc:Fallback>
                <p:oleObj name="Document" r:id="rId3" imgW="5638800" imgH="220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936453"/>
                        <a:ext cx="8788400" cy="344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7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6200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rgbClr val="000000"/>
                </a:solidFill>
              </a:rPr>
              <a:t>B.) Comparing the efficiency of fermentation at     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different temperatures</a:t>
            </a:r>
            <a:endParaRPr lang="en-US" sz="25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74559"/>
              </p:ext>
            </p:extLst>
          </p:nvPr>
        </p:nvGraphicFramePr>
        <p:xfrm>
          <a:off x="251520" y="2852936"/>
          <a:ext cx="8609277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r:id="rId3" imgW="5422900" imgH="1587500" progId="Word.Document.12">
                  <p:embed/>
                </p:oleObj>
              </mc:Choice>
              <mc:Fallback>
                <p:oleObj name="Document" r:id="rId3" imgW="5422900" imgH="158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852936"/>
                        <a:ext cx="8609277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0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b="1" dirty="0" smtClean="0"/>
              <a:t>6. Ethanol fuel cell</a:t>
            </a:r>
            <a:endParaRPr lang="en-US" b="1" dirty="0"/>
          </a:p>
        </p:txBody>
      </p:sp>
      <p:pic>
        <p:nvPicPr>
          <p:cNvPr id="4" name="Picture 5" descr="DEF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595019" cy="549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Cyclic Voltammetry</a:t>
            </a:r>
            <a:endParaRPr lang="en-US" b="1" dirty="0"/>
          </a:p>
        </p:txBody>
      </p:sp>
      <p:pic>
        <p:nvPicPr>
          <p:cNvPr id="4" name="Content Placeholder 3" descr="solartr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r="-1119"/>
          <a:stretch/>
        </p:blipFill>
        <p:spPr bwMode="auto">
          <a:xfrm>
            <a:off x="611560" y="1916832"/>
            <a:ext cx="270040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28" descr="Description: 圖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489976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5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表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343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1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2440" cy="1196752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latin typeface="Century Gothic"/>
                <a:cs typeface="Century Gothic"/>
              </a:rPr>
              <a:t>7. Benefits of using food waste to </a:t>
            </a:r>
            <a:br>
              <a:rPr lang="en-US" sz="3500" b="1" dirty="0" smtClean="0">
                <a:latin typeface="Century Gothic"/>
                <a:cs typeface="Century Gothic"/>
              </a:rPr>
            </a:br>
            <a:r>
              <a:rPr lang="en-US" sz="3500" b="1" dirty="0">
                <a:latin typeface="Century Gothic"/>
                <a:cs typeface="Century Gothic"/>
              </a:rPr>
              <a:t> </a:t>
            </a:r>
            <a:r>
              <a:rPr lang="en-US" sz="3500" b="1" dirty="0" smtClean="0">
                <a:latin typeface="Century Gothic"/>
                <a:cs typeface="Century Gothic"/>
              </a:rPr>
              <a:t>   obtain ethanol</a:t>
            </a:r>
            <a:endParaRPr lang="en-US" sz="35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Converting waste into useful materials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Alleviating the landfill problems in Hong Kong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Ethanol is a clean fuel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Avoid problems in current bioethanol generation methods</a:t>
            </a:r>
          </a:p>
        </p:txBody>
      </p:sp>
    </p:spTree>
    <p:extLst>
      <p:ext uri="{BB962C8B-B14F-4D97-AF65-F5344CB8AC3E}">
        <p14:creationId xmlns:p14="http://schemas.microsoft.com/office/powerpoint/2010/main" val="31640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8. Limitations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859216" cy="413732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Limited variety of food wastes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Scale of research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Content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Background information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Objective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Significance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Experiment: </a:t>
            </a:r>
            <a:r>
              <a:rPr lang="en-US" dirty="0">
                <a:solidFill>
                  <a:srgbClr val="000000"/>
                </a:solidFill>
              </a:rPr>
              <a:t>Preparation of ethanol (3 steps) 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Interpretation of results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Ethanol fuel </a:t>
            </a:r>
            <a:r>
              <a:rPr lang="en-US" dirty="0">
                <a:solidFill>
                  <a:srgbClr val="000000"/>
                </a:solidFill>
              </a:rPr>
              <a:t>cell + cyclic </a:t>
            </a:r>
            <a:r>
              <a:rPr lang="en-US" dirty="0" smtClean="0">
                <a:solidFill>
                  <a:srgbClr val="000000"/>
                </a:solidFill>
              </a:rPr>
              <a:t>voltammetry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Benefits of using food </a:t>
            </a:r>
            <a:r>
              <a:rPr lang="en-US" dirty="0" smtClean="0">
                <a:solidFill>
                  <a:srgbClr val="000000"/>
                </a:solidFill>
              </a:rPr>
              <a:t>waste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Limitations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2811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</p:spPr>
        <p:txBody>
          <a:bodyPr>
            <a:normAutofit/>
          </a:bodyPr>
          <a:lstStyle/>
          <a:p>
            <a:pPr algn="ctr"/>
            <a:r>
              <a:rPr lang="en-US" sz="7000" dirty="0" smtClean="0"/>
              <a:t>THANK YOU</a:t>
            </a:r>
            <a:endParaRPr lang="en-US" sz="7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Palatino"/>
                <a:cs typeface="Palatino"/>
              </a:rPr>
              <a:t>Acknowledge to</a:t>
            </a:r>
          </a:p>
          <a:p>
            <a:pPr algn="ctr"/>
            <a:r>
              <a:rPr lang="en-US" dirty="0" smtClean="0">
                <a:latin typeface="Palatino"/>
                <a:cs typeface="Palatino"/>
              </a:rPr>
              <a:t>St. Paul’s Co-Educational College</a:t>
            </a:r>
          </a:p>
          <a:p>
            <a:pPr algn="ctr"/>
            <a:r>
              <a:rPr lang="en-US" dirty="0" smtClean="0">
                <a:latin typeface="Palatino"/>
                <a:cs typeface="Palatino"/>
              </a:rPr>
              <a:t>The University of Hong Kong</a:t>
            </a:r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688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412875"/>
            <a:ext cx="8494588" cy="4611688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TW" sz="2500" dirty="0" smtClean="0">
                <a:solidFill>
                  <a:schemeClr val="tx1"/>
                </a:solidFill>
                <a:latin typeface="Century Gothic"/>
                <a:cs typeface="Century Gothic"/>
              </a:rPr>
              <a:t>Hong Kong has a high carbon emission per capita (5.5 metric </a:t>
            </a:r>
            <a:r>
              <a:rPr lang="en-US" altLang="zh-TW" sz="25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tonnes</a:t>
            </a:r>
            <a:r>
              <a:rPr lang="en-US" altLang="zh-TW" sz="2500" dirty="0" smtClean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</a:p>
        </p:txBody>
      </p:sp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63500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08400" y="404813"/>
            <a:ext cx="52562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en-US" altLang="zh-TW" sz="2800" dirty="0" smtClean="0">
                <a:latin typeface="Century Gothic"/>
                <a:cs typeface="Century Gothic"/>
              </a:rPr>
              <a:t>1. B</a:t>
            </a:r>
            <a:r>
              <a:rPr lang="en-US" altLang="zh-CN" sz="2800" dirty="0" smtClean="0">
                <a:latin typeface="Century Gothic"/>
                <a:ea typeface="SimSun" pitchFamily="2" charset="-122"/>
                <a:cs typeface="Century Gothic"/>
              </a:rPr>
              <a:t>ackground </a:t>
            </a:r>
            <a:r>
              <a:rPr lang="en-US" altLang="zh-CN" sz="2800" dirty="0">
                <a:latin typeface="Century Gothic"/>
                <a:ea typeface="SimSun" pitchFamily="2" charset="-122"/>
                <a:cs typeface="Century Gothic"/>
              </a:rPr>
              <a:t>information</a:t>
            </a:r>
            <a:endParaRPr lang="en-US" altLang="zh-TW"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2"/>
          <p:cNvSpPr>
            <a:spLocks noGrp="1"/>
          </p:cNvSpPr>
          <p:nvPr>
            <p:ph idx="1"/>
          </p:nvPr>
        </p:nvSpPr>
        <p:spPr>
          <a:xfrm>
            <a:off x="-612577" y="1196975"/>
            <a:ext cx="9865097" cy="4929188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altLang="zh-TW" sz="25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landfills in Hong Kong will be depleted very soon</a:t>
            </a:r>
          </a:p>
          <a:p>
            <a:pPr algn="ctr"/>
            <a:endParaRPr lang="en-US" dirty="0" smtClean="0">
              <a:ea typeface="新細明體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08400" y="404813"/>
            <a:ext cx="52562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7F7F7F"/>
                </a:solidFill>
                <a:latin typeface="Century Gothic"/>
                <a:cs typeface="Century Gothic"/>
              </a:rPr>
              <a:t>1. B</a:t>
            </a:r>
            <a:r>
              <a:rPr lang="en-US" altLang="zh-CN" sz="2800" dirty="0" smtClean="0">
                <a:solidFill>
                  <a:srgbClr val="7F7F7F"/>
                </a:solidFill>
                <a:latin typeface="Century Gothic"/>
                <a:ea typeface="SimSun" pitchFamily="2" charset="-122"/>
                <a:cs typeface="Century Gothic"/>
              </a:rPr>
              <a:t>ackground </a:t>
            </a:r>
            <a:r>
              <a:rPr lang="en-US" altLang="zh-CN" sz="2800" dirty="0">
                <a:solidFill>
                  <a:srgbClr val="7F7F7F"/>
                </a:solidFill>
                <a:latin typeface="Century Gothic"/>
                <a:ea typeface="SimSun" pitchFamily="2" charset="-122"/>
                <a:cs typeface="Century Gothic"/>
              </a:rPr>
              <a:t>information</a:t>
            </a:r>
            <a:endParaRPr lang="en-US" altLang="zh-TW" sz="28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076280" cy="4554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520700"/>
            <a:ext cx="3175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84213" y="2924175"/>
            <a:ext cx="7704137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>
            <a:solidFill>
              <a:srgbClr val="5C72B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7200"/>
            <a:ext cx="8229600" cy="3128963"/>
          </a:xfrm>
        </p:spPr>
        <p:txBody>
          <a:bodyPr>
            <a:normAutofit/>
          </a:bodyPr>
          <a:lstStyle/>
          <a:p>
            <a:pPr marL="457200" lvl="1" indent="0">
              <a:buFont typeface="Courier New" pitchFamily="49" charset="0"/>
              <a:buNone/>
            </a:pPr>
            <a:r>
              <a:rPr lang="en-US" altLang="zh-TW" sz="4000" smtClean="0">
                <a:solidFill>
                  <a:srgbClr val="F2F2F2"/>
                </a:solidFill>
              </a:rPr>
              <a:t>ok so… what should we do?</a:t>
            </a:r>
          </a:p>
          <a:p>
            <a:endParaRPr lang="en-US" smtClean="0">
              <a:ea typeface="新細明體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08400" y="404813"/>
            <a:ext cx="52562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7F7F7F"/>
                </a:solidFill>
                <a:latin typeface="Palatino Linotype" pitchFamily="18" charset="0"/>
              </a:rPr>
              <a:t>1. B</a:t>
            </a:r>
            <a:r>
              <a:rPr lang="en-US" altLang="zh-CN" sz="2800" dirty="0" smtClean="0">
                <a:solidFill>
                  <a:srgbClr val="7F7F7F"/>
                </a:solidFill>
                <a:latin typeface="Palatino Linotype" pitchFamily="18" charset="0"/>
                <a:ea typeface="SimSun" pitchFamily="2" charset="-122"/>
              </a:rPr>
              <a:t>ackground </a:t>
            </a:r>
            <a:r>
              <a:rPr lang="en-US" altLang="zh-CN" sz="2800" dirty="0">
                <a:solidFill>
                  <a:srgbClr val="7F7F7F"/>
                </a:solidFill>
                <a:latin typeface="Palatino Linotype" pitchFamily="18" charset="0"/>
                <a:ea typeface="SimSun" pitchFamily="2" charset="-122"/>
              </a:rPr>
              <a:t>information</a:t>
            </a:r>
            <a:endParaRPr lang="en-US" altLang="zh-TW" sz="2800" dirty="0">
              <a:solidFill>
                <a:srgbClr val="7F7F7F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1211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altLang="zh-TW" sz="2500" dirty="0">
                <a:solidFill>
                  <a:srgbClr val="000000"/>
                </a:solidFill>
              </a:rPr>
              <a:t>M</a:t>
            </a:r>
            <a:r>
              <a:rPr lang="en-US" altLang="zh-TW" sz="2500" dirty="0" smtClean="0">
                <a:solidFill>
                  <a:srgbClr val="000000"/>
                </a:solidFill>
              </a:rPr>
              <a:t>ake use of food waste to produce ethanol which powers fuel cells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08400" y="404813"/>
            <a:ext cx="49672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algn="r" eaLnBrk="1" hangingPunct="1">
              <a:spcBef>
                <a:spcPct val="20000"/>
              </a:spcBef>
            </a:pPr>
            <a:r>
              <a:rPr lang="en-US" altLang="zh-TW" sz="2800" dirty="0" smtClean="0">
                <a:latin typeface="Century Gothic"/>
                <a:cs typeface="Century Gothic"/>
              </a:rPr>
              <a:t>2. O</a:t>
            </a:r>
            <a:r>
              <a:rPr lang="en-US" altLang="zh-CN" sz="2800" dirty="0" smtClean="0">
                <a:latin typeface="Century Gothic"/>
                <a:ea typeface="SimSun" pitchFamily="2" charset="-122"/>
                <a:cs typeface="Century Gothic"/>
              </a:rPr>
              <a:t>bjective</a:t>
            </a:r>
            <a:endParaRPr lang="en-US" altLang="zh-TW" sz="2800" dirty="0">
              <a:latin typeface="Century Gothic"/>
              <a:cs typeface="Century Gothic"/>
            </a:endParaRPr>
          </a:p>
        </p:txBody>
      </p:sp>
      <p:sp>
        <p:nvSpPr>
          <p:cNvPr id="6" name="Circular Arrow 5"/>
          <p:cNvSpPr>
            <a:spLocks/>
          </p:cNvSpPr>
          <p:nvPr/>
        </p:nvSpPr>
        <p:spPr bwMode="auto">
          <a:xfrm rot="1030101">
            <a:off x="4221163" y="2540000"/>
            <a:ext cx="2208212" cy="2830513"/>
          </a:xfrm>
          <a:custGeom>
            <a:avLst/>
            <a:gdLst>
              <a:gd name="T0" fmla="*/ 400165 w 2208479"/>
              <a:gd name="T1" fmla="*/ 572124 h 2830649"/>
              <a:gd name="T2" fmla="*/ 1265692 w 2208479"/>
              <a:gd name="T3" fmla="*/ 174588 h 2830649"/>
              <a:gd name="T4" fmla="*/ 1940759 w 2208479"/>
              <a:gd name="T5" fmla="*/ 822817 h 2830649"/>
              <a:gd name="T6" fmla="*/ 2089473 w 2208479"/>
              <a:gd name="T7" fmla="*/ 773212 h 2830649"/>
              <a:gd name="T8" fmla="*/ 1909095 w 2208479"/>
              <a:gd name="T9" fmla="*/ 1146854 h 2830649"/>
              <a:gd name="T10" fmla="*/ 1565723 w 2208479"/>
              <a:gd name="T11" fmla="*/ 947916 h 2830649"/>
              <a:gd name="T12" fmla="*/ 1714664 w 2208479"/>
              <a:gd name="T13" fmla="*/ 898234 h 2830649"/>
              <a:gd name="T14" fmla="*/ 559777 w 2208479"/>
              <a:gd name="T15" fmla="*/ 763275 h 2830649"/>
              <a:gd name="T16" fmla="*/ 400165 w 2208479"/>
              <a:gd name="T17" fmla="*/ 572124 h 28306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08479" h="2830649">
                <a:moveTo>
                  <a:pt x="400165" y="572124"/>
                </a:moveTo>
                <a:cubicBezTo>
                  <a:pt x="618155" y="251049"/>
                  <a:pt x="944929" y="100962"/>
                  <a:pt x="1265692" y="174588"/>
                </a:cubicBezTo>
                <a:cubicBezTo>
                  <a:pt x="1553967" y="240757"/>
                  <a:pt x="1803095" y="479981"/>
                  <a:pt x="1940759" y="822817"/>
                </a:cubicBezTo>
                <a:lnTo>
                  <a:pt x="2089473" y="773212"/>
                </a:lnTo>
                <a:lnTo>
                  <a:pt x="1909095" y="1146854"/>
                </a:lnTo>
                <a:lnTo>
                  <a:pt x="1565723" y="947916"/>
                </a:lnTo>
                <a:lnTo>
                  <a:pt x="1714664" y="898234"/>
                </a:lnTo>
                <a:cubicBezTo>
                  <a:pt x="1465936" y="290061"/>
                  <a:pt x="873423" y="220820"/>
                  <a:pt x="559777" y="763275"/>
                </a:cubicBezTo>
                <a:lnTo>
                  <a:pt x="400165" y="572124"/>
                </a:lnTo>
                <a:close/>
              </a:path>
            </a:pathLst>
          </a:cu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zh-HK" altLang="en-US"/>
          </a:p>
        </p:txBody>
      </p:sp>
      <p:sp>
        <p:nvSpPr>
          <p:cNvPr id="7" name="Explosion 2 6"/>
          <p:cNvSpPr>
            <a:spLocks noChangeArrowheads="1"/>
          </p:cNvSpPr>
          <p:nvPr/>
        </p:nvSpPr>
        <p:spPr bwMode="auto">
          <a:xfrm rot="1088461">
            <a:off x="4425950" y="3516313"/>
            <a:ext cx="4321175" cy="3241675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5C72B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Palatino Linotype" pitchFamily="18" charset="0"/>
            </a:endParaRPr>
          </a:p>
        </p:txBody>
      </p:sp>
      <p:sp>
        <p:nvSpPr>
          <p:cNvPr id="5126" name="Content Placeholder 2"/>
          <p:cNvSpPr txBox="1">
            <a:spLocks/>
          </p:cNvSpPr>
          <p:nvPr/>
        </p:nvSpPr>
        <p:spPr bwMode="auto">
          <a:xfrm>
            <a:off x="4859338" y="4797425"/>
            <a:ext cx="29543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algn="ctr" eaLnBrk="1" hangingPunct="1">
              <a:spcBef>
                <a:spcPct val="20000"/>
              </a:spcBef>
              <a:buFont typeface="Courier New" pitchFamily="49" charset="0"/>
              <a:buNone/>
            </a:pPr>
            <a:r>
              <a:rPr lang="en-US" altLang="zh-CN" sz="4000">
                <a:solidFill>
                  <a:schemeClr val="bg1"/>
                </a:solidFill>
                <a:latin typeface="Century Gothic" pitchFamily="34" charset="0"/>
                <a:ea typeface="SimSun" pitchFamily="2" charset="-122"/>
              </a:rPr>
              <a:t>Fuel cell</a:t>
            </a:r>
            <a:endParaRPr lang="en-US" altLang="zh-TW" sz="400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altLang="zh-TW" sz="2500" dirty="0" smtClean="0">
                <a:solidFill>
                  <a:srgbClr val="000000"/>
                </a:solidFill>
                <a:latin typeface="Century Gothic"/>
                <a:cs typeface="Century Gothic"/>
              </a:rPr>
              <a:t>reduce carbon emission + save landfills!!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08400" y="404813"/>
            <a:ext cx="49672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algn="r" eaLnBrk="1" hangingPunct="1">
              <a:spcBef>
                <a:spcPct val="20000"/>
              </a:spcBef>
            </a:pPr>
            <a:r>
              <a:rPr lang="en-US" altLang="zh-TW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3. S</a:t>
            </a:r>
            <a:r>
              <a:rPr lang="en-US" altLang="zh-CN" sz="2800" dirty="0" smtClean="0">
                <a:solidFill>
                  <a:srgbClr val="000000"/>
                </a:solidFill>
                <a:latin typeface="Century Gothic"/>
                <a:ea typeface="SimSun" pitchFamily="2" charset="-122"/>
                <a:cs typeface="Century Gothic"/>
              </a:rPr>
              <a:t>ignificance</a:t>
            </a:r>
            <a:endParaRPr lang="en-US" altLang="zh-TW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49500"/>
            <a:ext cx="36830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600200"/>
          </a:xfrm>
        </p:spPr>
        <p:txBody>
          <a:bodyPr>
            <a:noAutofit/>
          </a:bodyPr>
          <a:lstStyle/>
          <a:p>
            <a:r>
              <a:rPr lang="en-US" altLang="zh-HK" sz="7000" b="1" dirty="0" smtClean="0">
                <a:latin typeface="Century Gothic"/>
                <a:cs typeface="Century Gothic"/>
              </a:rPr>
              <a:t>4. Experiment</a:t>
            </a:r>
            <a:endParaRPr lang="zh-HK" altLang="en-US" sz="7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47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en-US" altLang="zh-HK" sz="3000" dirty="0" smtClean="0">
                <a:latin typeface="Arial Black"/>
                <a:cs typeface="Arial Black"/>
              </a:rPr>
              <a:t>What are the procedures </a:t>
            </a:r>
            <a:br>
              <a:rPr lang="en-US" altLang="zh-HK" sz="3000" dirty="0" smtClean="0">
                <a:latin typeface="Arial Black"/>
                <a:cs typeface="Arial Black"/>
              </a:rPr>
            </a:br>
            <a:r>
              <a:rPr lang="en-US" altLang="zh-HK" sz="3000" dirty="0" smtClean="0">
                <a:latin typeface="Arial Black"/>
                <a:cs typeface="Arial Black"/>
              </a:rPr>
              <a:t>for the preparation of ethanol?</a:t>
            </a:r>
            <a:endParaRPr lang="zh-HK" altLang="en-US" sz="3000" dirty="0">
              <a:latin typeface="Arial Black"/>
              <a:cs typeface="Arial Black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4" b="12332"/>
          <a:stretch/>
        </p:blipFill>
        <p:spPr>
          <a:xfrm>
            <a:off x="179512" y="2852936"/>
            <a:ext cx="8772498" cy="1770221"/>
          </a:xfrm>
        </p:spPr>
      </p:pic>
    </p:spTree>
    <p:extLst>
      <p:ext uri="{BB962C8B-B14F-4D97-AF65-F5344CB8AC3E}">
        <p14:creationId xmlns:p14="http://schemas.microsoft.com/office/powerpoint/2010/main" val="20668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1384</TotalTime>
  <Words>272</Words>
  <Application>Microsoft Office PowerPoint</Application>
  <PresentationFormat>如螢幕大小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Essential</vt:lpstr>
      <vt:lpstr>Document</vt:lpstr>
      <vt:lpstr>From Food Waste to Fuel Cell 食物渣工程</vt:lpstr>
      <vt:lpstr>Content</vt:lpstr>
      <vt:lpstr>PowerPoint 簡報</vt:lpstr>
      <vt:lpstr>PowerPoint 簡報</vt:lpstr>
      <vt:lpstr>PowerPoint 簡報</vt:lpstr>
      <vt:lpstr>PowerPoint 簡報</vt:lpstr>
      <vt:lpstr>PowerPoint 簡報</vt:lpstr>
      <vt:lpstr>4. Experiment</vt:lpstr>
      <vt:lpstr>What are the procedures  for the preparation of ethanol?</vt:lpstr>
      <vt:lpstr>Step 1:  Gathering food waste</vt:lpstr>
      <vt:lpstr>Step 2: Fermentation of  food waste extract</vt:lpstr>
      <vt:lpstr>Step 3: Distillation of  fermented extract</vt:lpstr>
      <vt:lpstr>5. Interpretation of results</vt:lpstr>
      <vt:lpstr>PowerPoint 簡報</vt:lpstr>
      <vt:lpstr>6. Ethanol fuel cell</vt:lpstr>
      <vt:lpstr>Cyclic Voltammetry</vt:lpstr>
      <vt:lpstr>PowerPoint 簡報</vt:lpstr>
      <vt:lpstr>7. Benefits of using food waste to      obtain ethanol</vt:lpstr>
      <vt:lpstr>8. Limitations</vt:lpstr>
      <vt:lpstr>THANK YOU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Foodwastes to Fuel Cell</dc:title>
  <dc:creator>Fanny</dc:creator>
  <cp:lastModifiedBy>Your User Name</cp:lastModifiedBy>
  <cp:revision>31</cp:revision>
  <dcterms:created xsi:type="dcterms:W3CDTF">2012-06-27T13:34:10Z</dcterms:created>
  <dcterms:modified xsi:type="dcterms:W3CDTF">2012-08-06T23:35:31Z</dcterms:modified>
</cp:coreProperties>
</file>