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72" r:id="rId5"/>
    <p:sldId id="261" r:id="rId6"/>
    <p:sldId id="273" r:id="rId7"/>
    <p:sldId id="260" r:id="rId8"/>
    <p:sldId id="262" r:id="rId9"/>
    <p:sldId id="270" r:id="rId10"/>
    <p:sldId id="271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0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3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C81C-497B-4988-9475-D39AC19FC328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56CFA-8A81-4D59-B34D-212389A943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34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BF71-74AD-472F-8ABB-A3DFA97253BB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4D88-2D36-40AD-B261-C7FBB5FC77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mato sky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0465"/>
            <a:ext cx="9395520" cy="1409328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6982544" cy="1470025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Engravers MT" pitchFamily="18" charset="0"/>
              </a:rPr>
              <a:t>Cloudy with a chance of </a:t>
            </a:r>
            <a:r>
              <a:rPr lang="en-US" altLang="zh-TW" dirty="0">
                <a:latin typeface="Castellar" pitchFamily="18" charset="0"/>
              </a:rPr>
              <a:t/>
            </a:r>
            <a:br>
              <a:rPr lang="en-US" altLang="zh-TW" dirty="0">
                <a:latin typeface="Castellar" pitchFamily="18" charset="0"/>
              </a:rPr>
            </a:br>
            <a:r>
              <a:rPr lang="en-US" altLang="zh-TW" b="1" dirty="0">
                <a:solidFill>
                  <a:schemeClr val="accent2"/>
                </a:solidFill>
                <a:latin typeface="Forte" pitchFamily="66" charset="0"/>
              </a:rPr>
              <a:t>TOMATOS</a:t>
            </a:r>
            <a:r>
              <a:rPr lang="en-US" altLang="zh-TW" dirty="0">
                <a:latin typeface="Castellar" pitchFamily="18" charset="0"/>
              </a:rPr>
              <a:t/>
            </a:r>
            <a:br>
              <a:rPr lang="en-US" altLang="zh-TW" dirty="0">
                <a:latin typeface="Castellar" pitchFamily="18" charset="0"/>
              </a:rPr>
            </a:br>
            <a:endParaRPr lang="zh-TW" altLang="en-US" dirty="0">
              <a:latin typeface="Castellar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445224"/>
            <a:ext cx="7848872" cy="1752600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By Brendan Lam, Woody Lam, </a:t>
            </a:r>
          </a:p>
          <a:p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Grace Lee, Joseph Leung &amp; Samuel </a:t>
            </a:r>
            <a:r>
              <a:rPr lang="en-US" altLang="zh-TW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Seet</a:t>
            </a:r>
            <a:endParaRPr lang="en-US" altLang="zh-TW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aking machine tomato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pic>
        <p:nvPicPr>
          <p:cNvPr id="22" name="圖片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336704" cy="407517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Stage  II A</a:t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Optimal cooking time &amp; baking temperature</a:t>
            </a:r>
            <a:endParaRPr lang="zh-TW" alt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zh-TW" altLang="zh-TW" dirty="0"/>
          </a:p>
          <a:p>
            <a:pPr>
              <a:buNone/>
            </a:pPr>
            <a:endParaRPr lang="zh-TW" altLang="zh-TW" dirty="0"/>
          </a:p>
          <a:p>
            <a:endParaRPr lang="zh-TW" altLang="en-US" dirty="0"/>
          </a:p>
        </p:txBody>
      </p:sp>
      <p:pic>
        <p:nvPicPr>
          <p:cNvPr id="22530" name="Picture 2" descr="winner badge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8308">
            <a:off x="6187585" y="5147494"/>
            <a:ext cx="500695" cy="715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7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icrowave oven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246896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Stage  II B</a:t>
            </a:r>
            <a:br>
              <a:rPr lang="en-US" altLang="zh-TW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optimal cooking time by microwave oven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34481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live oil tomato的圖片搜尋結果"/>
          <p:cNvPicPr>
            <a:picLocks noChangeAspect="1" noChangeArrowheads="1"/>
          </p:cNvPicPr>
          <p:nvPr/>
        </p:nvPicPr>
        <p:blipFill rotWithShape="1">
          <a:blip r:embed="rId2" cstate="print"/>
          <a:srcRect r="35190" b="23649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141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E6EC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Stage  II c</a:t>
            </a:r>
            <a:br>
              <a:rPr lang="en-US" altLang="zh-TW" dirty="0">
                <a:solidFill>
                  <a:srgbClr val="E6EC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altLang="zh-TW" dirty="0">
                <a:solidFill>
                  <a:srgbClr val="E6EC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addition  of olive oil</a:t>
            </a:r>
            <a:endParaRPr lang="zh-TW" altLang="en-US" dirty="0">
              <a:solidFill>
                <a:srgbClr val="E6EC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360836" cy="516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idge tomato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5536"/>
            <a:ext cx="9601067" cy="825353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Rockwell" pitchFamily="18" charset="0"/>
              </a:rPr>
              <a:t>Stage</a:t>
            </a:r>
            <a:r>
              <a:rPr lang="en-US" altLang="zh-TW" b="1" i="1" dirty="0">
                <a:solidFill>
                  <a:schemeClr val="accent2"/>
                </a:solidFill>
                <a:latin typeface="Rockwell" pitchFamily="18" charset="0"/>
              </a:rPr>
              <a:t> </a:t>
            </a:r>
            <a:r>
              <a:rPr lang="en-US" altLang="zh-TW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Rockwell" pitchFamily="18" charset="0"/>
              </a:rPr>
              <a:t>III</a:t>
            </a:r>
            <a:r>
              <a:rPr lang="en-US" altLang="zh-TW" b="1" i="1" dirty="0">
                <a:solidFill>
                  <a:schemeClr val="accent2"/>
                </a:solidFill>
                <a:latin typeface="Rockwell" pitchFamily="18" charset="0"/>
              </a:rPr>
              <a:t> </a:t>
            </a:r>
            <a:r>
              <a:rPr lang="en-US" altLang="zh-TW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Rockwell" pitchFamily="18" charset="0"/>
              </a:rPr>
              <a:t/>
            </a:r>
            <a:br>
              <a:rPr lang="en-US" altLang="zh-TW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Rockwell" pitchFamily="18" charset="0"/>
              </a:rPr>
            </a:br>
            <a:r>
              <a:rPr lang="en-US" altLang="zh-TW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Rockwell" pitchFamily="18" charset="0"/>
              </a:rPr>
              <a:t>Storage Temperature</a:t>
            </a:r>
            <a:endParaRPr lang="zh-TW" altLang="en-US" b="1" i="1" dirty="0">
              <a:solidFill>
                <a:schemeClr val="accent2">
                  <a:lumMod val="20000"/>
                  <a:lumOff val="80000"/>
                </a:schemeClr>
              </a:solidFill>
              <a:latin typeface="Rockwell" pitchFamily="18" charset="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3" y="1666211"/>
            <a:ext cx="9001000" cy="4791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different tomato的圖片搜尋結果"/>
          <p:cNvPicPr>
            <a:picLocks noChangeAspect="1" noChangeArrowheads="1"/>
          </p:cNvPicPr>
          <p:nvPr/>
        </p:nvPicPr>
        <p:blipFill rotWithShape="1">
          <a:blip r:embed="rId2" cstate="print"/>
          <a:srcRect l="38513" t="34260" r="1487" b="6249"/>
          <a:stretch/>
        </p:blipFill>
        <p:spPr bwMode="auto">
          <a:xfrm>
            <a:off x="0" y="0"/>
            <a:ext cx="9144000" cy="6799899"/>
          </a:xfrm>
          <a:prstGeom prst="rect">
            <a:avLst/>
          </a:prstGeom>
          <a:noFill/>
        </p:spPr>
      </p:pic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6" y="1291674"/>
            <a:ext cx="8382694" cy="4659935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50AF818-311C-4105-9897-9312171E7384}"/>
              </a:ext>
            </a:extLst>
          </p:cNvPr>
          <p:cNvSpPr/>
          <p:nvPr/>
        </p:nvSpPr>
        <p:spPr>
          <a:xfrm>
            <a:off x="1907704" y="5517232"/>
            <a:ext cx="52565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4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Stage  IV</a:t>
            </a:r>
            <a:br>
              <a:rPr lang="en-US" altLang="zh-TW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</a:br>
            <a:r>
              <a:rPr lang="en-US" altLang="zh-TW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different types of tomatoes</a:t>
            </a:r>
            <a:endParaRPr lang="zh-TW" altLang="en-US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25602" name="Picture 2" descr="winner badge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9401">
            <a:off x="3650137" y="2245268"/>
            <a:ext cx="382464" cy="546377"/>
          </a:xfrm>
          <a:prstGeom prst="rect">
            <a:avLst/>
          </a:prstGeom>
          <a:noFill/>
        </p:spPr>
      </p:pic>
      <p:pic>
        <p:nvPicPr>
          <p:cNvPr id="25604" name="Picture 4" descr="money icon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95949">
            <a:off x="6508845" y="1693437"/>
            <a:ext cx="432048" cy="432048"/>
          </a:xfrm>
          <a:prstGeom prst="rect">
            <a:avLst/>
          </a:prstGeom>
          <a:noFill/>
        </p:spPr>
      </p:pic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xmlns="" id="{F89D0E5F-31CA-415D-8100-61B9CCB7CCB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92557" r="29201" b="820"/>
          <a:stretch/>
        </p:blipFill>
        <p:spPr bwMode="auto">
          <a:xfrm>
            <a:off x="827584" y="1909461"/>
            <a:ext cx="3456384" cy="308618"/>
          </a:xfrm>
          <a:prstGeom prst="rect">
            <a:avLst/>
          </a:prstGeom>
          <a:noFill/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98A34196-E096-44B5-B041-A924FA7543B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3" y="5249616"/>
            <a:ext cx="1068705" cy="142494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30D9F6BB-679E-417C-AA2B-7AD670644FE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88" y="5262316"/>
            <a:ext cx="1059180" cy="141224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42C8C08D-1177-4E3A-8AFA-87D0381E45DE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7"/>
          <a:stretch/>
        </p:blipFill>
        <p:spPr bwMode="auto">
          <a:xfrm>
            <a:off x="3594368" y="5262316"/>
            <a:ext cx="807720" cy="1378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08687EDB-F6B6-4E3C-ABDE-4D271A19882A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/>
          <a:stretch/>
        </p:blipFill>
        <p:spPr bwMode="auto">
          <a:xfrm>
            <a:off x="4825527" y="5292796"/>
            <a:ext cx="875665" cy="1381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8C246F60-6B38-4604-B246-7E002BE7F216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r="16008"/>
          <a:stretch/>
        </p:blipFill>
        <p:spPr bwMode="auto">
          <a:xfrm>
            <a:off x="6216267" y="5213750"/>
            <a:ext cx="747990" cy="151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A9D3090F-1262-4B6C-8C14-FE7983085A9F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1"/>
          <a:stretch/>
        </p:blipFill>
        <p:spPr bwMode="auto">
          <a:xfrm>
            <a:off x="7462838" y="5307002"/>
            <a:ext cx="892175" cy="1379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xperiment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281859" cy="7190656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08" y="548680"/>
            <a:ext cx="4968552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Do’s</a:t>
            </a:r>
          </a:p>
          <a:p>
            <a:pPr lvl="0"/>
            <a:r>
              <a:rPr lang="en-GB" altLang="zh-TW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Store in room condition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lvl="0"/>
            <a:r>
              <a:rPr lang="en-GB" altLang="zh-TW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Preheat oven to 200</a:t>
            </a:r>
            <a:r>
              <a:rPr lang="zh-HK" altLang="zh-TW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°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 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lvl="0"/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Bake for 30 – 40 min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lvl="0"/>
            <a:r>
              <a:rPr lang="en-GB" altLang="zh-TW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Cook for 30s in microwave oven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lvl="0"/>
            <a:r>
              <a:rPr lang="en-GB" altLang="zh-TW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Add olive oil</a:t>
            </a:r>
            <a:endParaRPr lang="zh-TW" altLang="zh-TW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endParaRPr lang="zh-TW" altLang="en-US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36096" y="3429000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Don’ts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 Store in low temperature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 Bake for 40 minutes</a:t>
            </a:r>
            <a:endParaRPr lang="zh-TW" alt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ypothesis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160240" cy="2497237"/>
          </a:xfrm>
          <a:prstGeom prst="rect">
            <a:avLst/>
          </a:prstGeom>
          <a:noFill/>
        </p:spPr>
      </p:pic>
      <p:pic>
        <p:nvPicPr>
          <p:cNvPr id="16386" name="Picture 2" descr="lycopene的圖片搜尋結果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81956">
            <a:off x="2901988" y="4223758"/>
            <a:ext cx="5582362" cy="225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Cooper Black" pitchFamily="18" charset="0"/>
              </a:rPr>
              <a:t>LYCOPENE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Deep/bright red pigment found in tomatoes</a:t>
            </a:r>
          </a:p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A powerful antioxidant</a:t>
            </a:r>
          </a:p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Responsible for biosynthesis of </a:t>
            </a:r>
            <a:r>
              <a:rPr lang="en-US" altLang="zh-TW" dirty="0" err="1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carotenoids</a:t>
            </a: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(e.g. beta carotene)</a:t>
            </a:r>
          </a:p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Shown to prevent cancer and cardiovascular</a:t>
            </a:r>
          </a:p>
          <a:p>
            <a:pPr>
              <a:buNone/>
            </a:pP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   diseases, improve eye </a:t>
            </a:r>
            <a:r>
              <a:rPr lang="en-US" altLang="zh-TW" dirty="0" err="1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health,etc</a:t>
            </a:r>
            <a:r>
              <a:rPr lang="en-US" altLang="zh-TW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.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ment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4480" cy="791125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algn="l"/>
            <a:r>
              <a:rPr lang="en-US" altLang="zh-TW" dirty="0">
                <a:solidFill>
                  <a:srgbClr val="FFFF00"/>
                </a:solidFill>
                <a:latin typeface="Cooper Black" pitchFamily="18" charset="0"/>
                <a:cs typeface="FreesiaUPC" pitchFamily="34" charset="-34"/>
              </a:rPr>
              <a:t>Objectives</a:t>
            </a:r>
            <a:endParaRPr lang="zh-TW" altLang="en-US" dirty="0">
              <a:solidFill>
                <a:srgbClr val="FFFF00"/>
              </a:solidFill>
              <a:latin typeface="Cooper Black" pitchFamily="18" charset="0"/>
              <a:cs typeface="FreesiaUPC" pitchFamily="34" charset="-34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3"/>
            <a:ext cx="4680520" cy="1656184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To investigate the difference in lycopene released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1A233310-2BC0-48FE-9745-18542E4D4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C36481A-C185-44BF-87BD-86E2C52DEFD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 r="20395" b="10776"/>
          <a:stretch/>
        </p:blipFill>
        <p:spPr bwMode="auto">
          <a:xfrm>
            <a:off x="3275856" y="804420"/>
            <a:ext cx="2405600" cy="2819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5">
            <a:extLst>
              <a:ext uri="{FF2B5EF4-FFF2-40B4-BE49-F238E27FC236}">
                <a16:creationId xmlns:a16="http://schemas.microsoft.com/office/drawing/2014/main" xmlns="" id="{96806A26-73C0-4BE3-BAB8-91A6F7E0B68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b="12637"/>
          <a:stretch/>
        </p:blipFill>
        <p:spPr>
          <a:xfrm>
            <a:off x="587737" y="1863970"/>
            <a:ext cx="1839507" cy="2987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xmlns="" id="{F1015E03-C164-4C42-B1E4-5E55A3764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" y="116632"/>
            <a:ext cx="91390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943634"/>
                </a:solidFill>
                <a:effectLst/>
                <a:latin typeface="Arial Black" panose="020B0A040201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EXPERIMENT PROCEDURES</a:t>
            </a:r>
            <a:endParaRPr lang="zh-TW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8D02CEE4-2F30-4791-B245-8B252124E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3531330"/>
            <a:ext cx="2815893" cy="106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Treat the mixture</a:t>
            </a:r>
            <a:endParaRPr lang="zh-TW" sz="25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(e.g.</a:t>
            </a:r>
            <a:r>
              <a:rPr lang="zh-TW" altLang="en-US" sz="2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 </a:t>
            </a:r>
            <a:r>
              <a:rPr lang="en-US" sz="2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bake, cook)</a:t>
            </a:r>
            <a:endParaRPr lang="zh-TW" sz="25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FE9DC606-CEF0-45E6-BCCF-95AB0046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467" y="5891473"/>
            <a:ext cx="3270845" cy="96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Conduct titration with iodine solution</a:t>
            </a:r>
            <a:endParaRPr lang="zh-TW" sz="25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E70C437A-6531-46F6-9DFB-CECB07394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45" y="4989578"/>
            <a:ext cx="3153534" cy="58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Blend the tomatoes</a:t>
            </a:r>
            <a:endParaRPr lang="zh-TW" sz="2500" dirty="0"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4ADE3447-AC45-406C-BF6A-F9F999F4B7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901"/>
          <a:stretch/>
        </p:blipFill>
        <p:spPr>
          <a:xfrm>
            <a:off x="5148064" y="4322708"/>
            <a:ext cx="3875386" cy="21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2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itration starch的圖片搜尋結果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1763688" y="0"/>
            <a:ext cx="7380312" cy="683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Franklin Gothic Heavy" pitchFamily="34" charset="0"/>
              </a:rPr>
              <a:t>How we tested for </a:t>
            </a:r>
            <a:r>
              <a:rPr lang="en-US" altLang="zh-TW" dirty="0">
                <a:solidFill>
                  <a:schemeClr val="accent2"/>
                </a:solidFill>
                <a:latin typeface="Franklin Gothic Heavy" pitchFamily="34" charset="0"/>
              </a:rPr>
              <a:t>LYCOPENE</a:t>
            </a:r>
            <a:endParaRPr lang="zh-TW" altLang="en-US" dirty="0">
              <a:solidFill>
                <a:schemeClr val="accent2"/>
              </a:solidFill>
              <a:latin typeface="Franklin Gothic Heavy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</a:rPr>
              <a:t>Tomato samples + Sweet potato powder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Britannic Bold" pitchFamily="34" charset="0"/>
              </a:rPr>
              <a:t>Remaining sweet potato powder + vitamin C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Add starch into the mixture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Iodine solution + remaining vitamin C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b="1" dirty="0">
                <a:solidFill>
                  <a:srgbClr val="FF0000"/>
                </a:solidFill>
                <a:latin typeface="Britannic Bold" pitchFamily="34" charset="0"/>
              </a:rPr>
              <a:t>Iodine solution + starch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More iodine solution = more lycopene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4B7AF14-EC19-4DB7-8A74-ECBB772F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6843EEE-9E3D-4EF4-86CD-1E0F78086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星形: 七角 3">
            <a:extLst>
              <a:ext uri="{FF2B5EF4-FFF2-40B4-BE49-F238E27FC236}">
                <a16:creationId xmlns:a16="http://schemas.microsoft.com/office/drawing/2014/main" xmlns="" id="{507A9018-8A46-4F99-9E7D-8CA7B72FDF6A}"/>
              </a:ext>
            </a:extLst>
          </p:cNvPr>
          <p:cNvSpPr/>
          <p:nvPr/>
        </p:nvSpPr>
        <p:spPr>
          <a:xfrm>
            <a:off x="-2304764" y="-1611560"/>
            <a:ext cx="13753528" cy="8741568"/>
          </a:xfrm>
          <a:prstGeom prst="star7">
            <a:avLst>
              <a:gd name="adj" fmla="val 26642"/>
              <a:gd name="hf" fmla="val 102572"/>
              <a:gd name="vf" fmla="val 1052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0F80343-1C0A-4811-B92E-170979A48FDB}"/>
              </a:ext>
            </a:extLst>
          </p:cNvPr>
          <p:cNvSpPr/>
          <p:nvPr/>
        </p:nvSpPr>
        <p:spPr>
          <a:xfrm>
            <a:off x="2267744" y="540373"/>
            <a:ext cx="495994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0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Fair Test!</a:t>
            </a:r>
            <a:endParaRPr lang="zh-TW" altLang="en-US" sz="10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1945D7E-0A1D-4594-82DF-7007555B9799}"/>
              </a:ext>
            </a:extLst>
          </p:cNvPr>
          <p:cNvSpPr txBox="1"/>
          <p:nvPr/>
        </p:nvSpPr>
        <p:spPr>
          <a:xfrm>
            <a:off x="176417" y="2427688"/>
            <a:ext cx="8967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3000" dirty="0">
                <a:solidFill>
                  <a:schemeClr val="tx2">
                    <a:lumMod val="75000"/>
                  </a:schemeClr>
                </a:solidFill>
              </a:rPr>
              <a:t>Constant volume of tomato mash and vitamin C solution</a:t>
            </a:r>
          </a:p>
          <a:p>
            <a:pPr algn="ctr"/>
            <a:r>
              <a:rPr lang="en-US" altLang="zh-HK" sz="3000" dirty="0">
                <a:solidFill>
                  <a:schemeClr val="tx2">
                    <a:lumMod val="75000"/>
                  </a:schemeClr>
                </a:solidFill>
              </a:rPr>
              <a:t>Constant mass of sweet potato powder added</a:t>
            </a:r>
            <a:endParaRPr lang="zh-HK" alt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88B0B20-4D90-4B00-9CF5-919AB6F326AA}"/>
              </a:ext>
            </a:extLst>
          </p:cNvPr>
          <p:cNvSpPr/>
          <p:nvPr/>
        </p:nvSpPr>
        <p:spPr>
          <a:xfrm>
            <a:off x="1845340" y="3429000"/>
            <a:ext cx="58950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Reliability!</a:t>
            </a:r>
            <a:endParaRPr lang="zh-TW" altLang="en-US" sz="1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F878518B-16C9-4D08-BE36-5666F7D214AF}"/>
              </a:ext>
            </a:extLst>
          </p:cNvPr>
          <p:cNvSpPr txBox="1"/>
          <p:nvPr/>
        </p:nvSpPr>
        <p:spPr>
          <a:xfrm>
            <a:off x="1685152" y="4869522"/>
            <a:ext cx="57736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3000" dirty="0">
                <a:solidFill>
                  <a:schemeClr val="tx2">
                    <a:lumMod val="75000"/>
                  </a:schemeClr>
                </a:solidFill>
              </a:rPr>
              <a:t>Repeat for 3 times and take average</a:t>
            </a:r>
            <a:endParaRPr lang="zh-HK" alt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9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boil tomato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11136" cy="788335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7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STAGE  I</a:t>
            </a:r>
            <a:b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Cooking at high temperature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Cooper Black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843856"/>
              </p:ext>
            </p:extLst>
          </p:nvPr>
        </p:nvGraphicFramePr>
        <p:xfrm>
          <a:off x="457200" y="2348880"/>
          <a:ext cx="8604448" cy="3917462"/>
        </p:xfrm>
        <a:graphic>
          <a:graphicData uri="http://schemas.openxmlformats.org/drawingml/2006/table">
            <a:tbl>
              <a:tblPr/>
              <a:tblGrid>
                <a:gridCol w="1157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3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9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9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6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60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Times New Roman"/>
                        </a:rPr>
                        <a:t>Set-up</a:t>
                      </a:r>
                      <a:endParaRPr lang="zh-TW" sz="2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Times New Roman"/>
                        </a:rPr>
                        <a:t>Temperature of treatment</a:t>
                      </a:r>
                      <a:endParaRPr lang="zh-TW" sz="2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Times New Roman"/>
                        </a:rPr>
                        <a:t>Volume titrated (</a:t>
                      </a:r>
                      <a:r>
                        <a:rPr lang="en-GB" sz="2800" b="1" dirty="0" err="1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Times New Roman"/>
                        </a:rPr>
                        <a:t>mL</a:t>
                      </a:r>
                      <a:r>
                        <a:rPr lang="en-GB" sz="28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Times New Roman"/>
                        </a:rPr>
                        <a:t>)</a:t>
                      </a:r>
                      <a:endParaRPr lang="zh-TW" sz="2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Mean volume titrated (</a:t>
                      </a:r>
                      <a:r>
                        <a:rPr lang="en-GB" sz="2800" b="1" dirty="0" err="1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mL</a:t>
                      </a:r>
                      <a:r>
                        <a:rPr lang="en-GB" sz="28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)</a:t>
                      </a:r>
                      <a:endParaRPr lang="zh-TW" sz="2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60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Trial 1</a:t>
                      </a:r>
                      <a:endParaRPr lang="zh-TW" sz="2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Trial 2</a:t>
                      </a:r>
                      <a:endParaRPr lang="zh-TW" sz="2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Trial 3</a:t>
                      </a:r>
                      <a:endParaRPr lang="zh-TW" sz="2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Britannic Bold" pitchFamily="34" charset="0"/>
                          <a:ea typeface="Times New Roman"/>
                        </a:rPr>
                        <a:t>1</a:t>
                      </a:r>
                      <a:endParaRPr lang="zh-TW" sz="2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Britannic Bold" pitchFamily="34" charset="0"/>
                          <a:ea typeface="Times New Roman"/>
                        </a:rPr>
                        <a:t>Room temperature</a:t>
                      </a:r>
                      <a:endParaRPr lang="zh-TW" sz="2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28.2</a:t>
                      </a:r>
                      <a:endParaRPr lang="zh-TW" sz="2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28.8</a:t>
                      </a:r>
                      <a:endParaRPr lang="zh-TW" sz="2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29.2</a:t>
                      </a:r>
                      <a:endParaRPr lang="zh-TW" sz="2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28.8</a:t>
                      </a:r>
                      <a:endParaRPr lang="zh-TW" sz="2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Times New Roman"/>
                        </a:rPr>
                        <a:t>2</a:t>
                      </a:r>
                      <a:endParaRPr lang="zh-TW" sz="2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Times New Roman"/>
                        </a:rPr>
                        <a:t>90 °C</a:t>
                      </a:r>
                      <a:endParaRPr lang="zh-TW" sz="2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22.1</a:t>
                      </a:r>
                      <a:endParaRPr lang="zh-TW" sz="2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22.0</a:t>
                      </a:r>
                      <a:endParaRPr lang="zh-TW" sz="2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22.7</a:t>
                      </a:r>
                      <a:endParaRPr lang="zh-TW" sz="2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Britannic Bold" pitchFamily="34" charset="0"/>
                          <a:ea typeface="新細明體"/>
                        </a:rPr>
                        <a:t>22.2</a:t>
                      </a:r>
                      <a:endParaRPr lang="zh-TW" sz="2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Britannic Bold" pitchFamily="34" charset="0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aking machine tomato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Stage  II A</a:t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Optimal cooking time &amp; baking temperature</a:t>
            </a:r>
            <a:endParaRPr lang="zh-TW" alt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zh-TW" altLang="zh-TW" dirty="0"/>
          </a:p>
          <a:p>
            <a:pPr>
              <a:buNone/>
            </a:pPr>
            <a:endParaRPr lang="zh-TW" altLang="zh-TW" dirty="0"/>
          </a:p>
          <a:p>
            <a:endParaRPr lang="zh-TW" altLang="en-US" dirty="0"/>
          </a:p>
        </p:txBody>
      </p:sp>
      <p:pic>
        <p:nvPicPr>
          <p:cNvPr id="27" name="圖片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48662"/>
            <a:ext cx="7920880" cy="4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aking machine tomato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Stage  II A</a:t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Optimal cooking time &amp; baking temperature</a:t>
            </a:r>
            <a:endParaRPr lang="zh-TW" alt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zh-TW" altLang="zh-TW" dirty="0"/>
          </a:p>
          <a:p>
            <a:pPr>
              <a:buNone/>
            </a:pPr>
            <a:endParaRPr lang="zh-TW" altLang="zh-TW" dirty="0"/>
          </a:p>
          <a:p>
            <a:endParaRPr lang="zh-TW" altLang="en-US" dirty="0"/>
          </a:p>
        </p:txBody>
      </p:sp>
      <p:pic>
        <p:nvPicPr>
          <p:cNvPr id="28" name="圖片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95845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242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新細明體</vt:lpstr>
      <vt:lpstr>Arial</vt:lpstr>
      <vt:lpstr>Arial Black</vt:lpstr>
      <vt:lpstr>Britannic Bold</vt:lpstr>
      <vt:lpstr>Calibri</vt:lpstr>
      <vt:lpstr>Castellar</vt:lpstr>
      <vt:lpstr>Cooper Black</vt:lpstr>
      <vt:lpstr>Engravers MT</vt:lpstr>
      <vt:lpstr>Forte</vt:lpstr>
      <vt:lpstr>Franklin Gothic Heavy</vt:lpstr>
      <vt:lpstr>FreesiaUPC</vt:lpstr>
      <vt:lpstr>Gabriola</vt:lpstr>
      <vt:lpstr>Rockwell</vt:lpstr>
      <vt:lpstr>Showcard Gothic</vt:lpstr>
      <vt:lpstr>Stencil</vt:lpstr>
      <vt:lpstr>Times New Roman</vt:lpstr>
      <vt:lpstr>Office 佈景主題</vt:lpstr>
      <vt:lpstr>Cloudy with a chance of  TOMATOS </vt:lpstr>
      <vt:lpstr>LYCOPENE</vt:lpstr>
      <vt:lpstr>Objectives</vt:lpstr>
      <vt:lpstr>PowerPoint Presentation</vt:lpstr>
      <vt:lpstr>How we tested for LYCOPENE</vt:lpstr>
      <vt:lpstr>PowerPoint Presentation</vt:lpstr>
      <vt:lpstr>STAGE  I Cooking at high temperature</vt:lpstr>
      <vt:lpstr>Stage  II A Optimal cooking time &amp; baking temperature</vt:lpstr>
      <vt:lpstr>Stage  II A Optimal cooking time &amp; baking temperature</vt:lpstr>
      <vt:lpstr>Stage  II A Optimal cooking time &amp; baking temperature</vt:lpstr>
      <vt:lpstr>Stage  II B optimal cooking time by microwave oven</vt:lpstr>
      <vt:lpstr>Stage  II c  addition  of olive oil</vt:lpstr>
      <vt:lpstr>Stage III  Storage Temperature</vt:lpstr>
      <vt:lpstr>Stage  IV different types of tomatoes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trial</dc:creator>
  <cp:lastModifiedBy>HO Sing Keung Eric</cp:lastModifiedBy>
  <cp:revision>94</cp:revision>
  <dcterms:created xsi:type="dcterms:W3CDTF">2017-06-18T10:42:42Z</dcterms:created>
  <dcterms:modified xsi:type="dcterms:W3CDTF">2017-07-13T06:56:16Z</dcterms:modified>
</cp:coreProperties>
</file>