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5" r:id="rId5"/>
    <p:sldId id="323" r:id="rId6"/>
    <p:sldId id="327" r:id="rId7"/>
    <p:sldId id="326" r:id="rId8"/>
    <p:sldId id="310" r:id="rId9"/>
    <p:sldId id="311" r:id="rId10"/>
    <p:sldId id="314" r:id="rId11"/>
    <p:sldId id="325" r:id="rId12"/>
    <p:sldId id="316" r:id="rId13"/>
    <p:sldId id="322" r:id="rId14"/>
    <p:sldId id="331" r:id="rId15"/>
    <p:sldId id="328" r:id="rId16"/>
    <p:sldId id="324" r:id="rId17"/>
    <p:sldId id="320" r:id="rId18"/>
    <p:sldId id="330" r:id="rId19"/>
    <p:sldId id="329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990000"/>
    <a:srgbClr val="CC0000"/>
    <a:srgbClr val="A5002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29" autoAdjust="0"/>
  </p:normalViewPr>
  <p:slideViewPr>
    <p:cSldViewPr showGuides="1">
      <p:cViewPr varScale="1">
        <p:scale>
          <a:sx n="66" d="100"/>
          <a:sy n="66" d="100"/>
        </p:scale>
        <p:origin x="523" y="58"/>
      </p:cViewPr>
      <p:guideLst>
        <p:guide pos="3839"/>
        <p:guide orient="horz"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spiron\Desktop\ISSC\ISSC%202017%20(Hong%20Kong)\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spiron\Desktop\ISSC\ISSC%202017%20(Hong%20Kong)\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spiron\Desktop\ISSC\ISSC%202017%20(Hong%20Kong)\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Speed of Air vs Diameter of Inlet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' Speed Cones Inlet'!$A$4:$A$14</c:f>
              <c:strCache>
                <c:ptCount val="11"/>
                <c:pt idx="0">
                  <c:v>0 cm (Nothing)</c:v>
                </c:pt>
                <c:pt idx="1">
                  <c:v>2cm (Tube) 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 (Coke Bottle)  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</c:strCache>
            </c:strRef>
          </c:cat>
          <c:val>
            <c:numRef>
              <c:f>' Speed Cones Inlet'!$B$4:$B$14</c:f>
              <c:numCache>
                <c:formatCode>0.00</c:formatCode>
                <c:ptCount val="11"/>
                <c:pt idx="0">
                  <c:v>2.76</c:v>
                </c:pt>
                <c:pt idx="1">
                  <c:v>1.82</c:v>
                </c:pt>
                <c:pt idx="2">
                  <c:v>3.32</c:v>
                </c:pt>
                <c:pt idx="3">
                  <c:v>3.5</c:v>
                </c:pt>
                <c:pt idx="4">
                  <c:v>3.78</c:v>
                </c:pt>
                <c:pt idx="5">
                  <c:v>3.06</c:v>
                </c:pt>
                <c:pt idx="6">
                  <c:v>3.2</c:v>
                </c:pt>
                <c:pt idx="7">
                  <c:v>2.94</c:v>
                </c:pt>
                <c:pt idx="8">
                  <c:v>2.67</c:v>
                </c:pt>
                <c:pt idx="9">
                  <c:v>2.4500000000000002</c:v>
                </c:pt>
                <c:pt idx="10">
                  <c:v>2.4500000000000002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BA-4B8D-B538-5ADCE6ADA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950752"/>
        <c:axId val="279951144"/>
      </c:barChart>
      <c:catAx>
        <c:axId val="279950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Inlet Diameter (In 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79951144"/>
        <c:crosses val="autoZero"/>
        <c:auto val="1"/>
        <c:lblAlgn val="ctr"/>
        <c:lblOffset val="100"/>
        <c:noMultiLvlLbl val="0"/>
      </c:catAx>
      <c:valAx>
        <c:axId val="27995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Speed at Exit (in m/s)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7995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Speed of Air vs Diameter of Outlet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'Speed Cones Outlet '!$B$1</c:f>
              <c:strCache>
                <c:ptCount val="1"/>
                <c:pt idx="0">
                  <c:v>Speed at Exit (In m/s)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numRef>
              <c:f>'Speed Cones Outlet '!$A$2:$A$6</c:f>
              <c:numCache>
                <c:formatCode>0.00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'Speed Cones Outlet '!$B$2:$B$6</c:f>
              <c:numCache>
                <c:formatCode>0.00</c:formatCode>
                <c:ptCount val="5"/>
                <c:pt idx="0">
                  <c:v>0.4</c:v>
                </c:pt>
                <c:pt idx="1">
                  <c:v>1.96</c:v>
                </c:pt>
                <c:pt idx="2">
                  <c:v>2.12</c:v>
                </c:pt>
                <c:pt idx="3" formatCode="General">
                  <c:v>2.96</c:v>
                </c:pt>
                <c:pt idx="4">
                  <c:v>2.98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A4-41FA-9F95-1169183BB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951928"/>
        <c:axId val="279952320"/>
      </c:barChart>
      <c:catAx>
        <c:axId val="279951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30" dirty="0"/>
                  <a:t>Outlet Diameter (In 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79952320"/>
        <c:crosses val="autoZero"/>
        <c:auto val="1"/>
        <c:lblAlgn val="ctr"/>
        <c:lblOffset val="100"/>
        <c:noMultiLvlLbl val="0"/>
      </c:catAx>
      <c:valAx>
        <c:axId val="27995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30" dirty="0"/>
                  <a:t>Speed</a:t>
                </a:r>
                <a:r>
                  <a:rPr lang="en-US" sz="1330" baseline="0" dirty="0"/>
                  <a:t> at Exit (In m/s)</a:t>
                </a:r>
                <a:endParaRPr lang="en-US" sz="133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79951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Temperature Outside</a:t>
            </a:r>
            <a:r>
              <a:rPr lang="en-US" sz="1800" baseline="0" dirty="0"/>
              <a:t> &amp; Inside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Bottle!$C$9</c:f>
              <c:strCache>
                <c:ptCount val="1"/>
                <c:pt idx="0">
                  <c:v>Outside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Bottle!$B$10:$B$13</c:f>
              <c:strCache>
                <c:ptCount val="4"/>
                <c:pt idx="0">
                  <c:v>Window Closed</c:v>
                </c:pt>
                <c:pt idx="1">
                  <c:v>Widow Open</c:v>
                </c:pt>
                <c:pt idx="2">
                  <c:v>Window Open + Fan</c:v>
                </c:pt>
                <c:pt idx="3">
                  <c:v>Bottle + Fan</c:v>
                </c:pt>
              </c:strCache>
            </c:strRef>
          </c:cat>
          <c:val>
            <c:numRef>
              <c:f>Bottle!$C$10:$C$13</c:f>
              <c:numCache>
                <c:formatCode>General</c:formatCode>
                <c:ptCount val="4"/>
                <c:pt idx="0">
                  <c:v>33.799999999999997</c:v>
                </c:pt>
                <c:pt idx="1">
                  <c:v>37.299999999999997</c:v>
                </c:pt>
                <c:pt idx="2">
                  <c:v>39.200000000000003</c:v>
                </c:pt>
                <c:pt idx="3">
                  <c:v>36.5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28-44B4-A5B7-0587C415C3D2}"/>
            </c:ext>
          </c:extLst>
        </c:ser>
        <c:ser>
          <c:idx val="1"/>
          <c:order val="1"/>
          <c:tx>
            <c:strRef>
              <c:f>Bottle!$D$9</c:f>
              <c:strCache>
                <c:ptCount val="1"/>
                <c:pt idx="0">
                  <c:v>Avg. In Room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Bottle!$B$10:$B$13</c:f>
              <c:strCache>
                <c:ptCount val="4"/>
                <c:pt idx="0">
                  <c:v>Window Closed</c:v>
                </c:pt>
                <c:pt idx="1">
                  <c:v>Widow Open</c:v>
                </c:pt>
                <c:pt idx="2">
                  <c:v>Window Open + Fan</c:v>
                </c:pt>
                <c:pt idx="3">
                  <c:v>Bottle + Fan</c:v>
                </c:pt>
              </c:strCache>
            </c:strRef>
          </c:cat>
          <c:val>
            <c:numRef>
              <c:f>Bottle!$D$10:$D$13</c:f>
              <c:numCache>
                <c:formatCode>General</c:formatCode>
                <c:ptCount val="4"/>
                <c:pt idx="0">
                  <c:v>37.6</c:v>
                </c:pt>
                <c:pt idx="1">
                  <c:v>39.4</c:v>
                </c:pt>
                <c:pt idx="2" formatCode="0.0">
                  <c:v>38.549999999999997</c:v>
                </c:pt>
                <c:pt idx="3">
                  <c:v>39.5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28-44B4-A5B7-0587C415C3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1442112"/>
        <c:axId val="281442504"/>
      </c:barChart>
      <c:catAx>
        <c:axId val="28144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81442504"/>
        <c:crosses val="autoZero"/>
        <c:auto val="1"/>
        <c:lblAlgn val="ctr"/>
        <c:lblOffset val="100"/>
        <c:noMultiLvlLbl val="0"/>
      </c:catAx>
      <c:valAx>
        <c:axId val="28144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8144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8F92A-CE5B-4124-BD8C-B125011564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60D644-33C3-4D9C-9611-E71BAEBD835A}">
      <dgm:prSet phldrT="[Text]"/>
      <dgm:spPr/>
      <dgm:t>
        <a:bodyPr/>
        <a:lstStyle/>
        <a:p>
          <a:r>
            <a:rPr lang="en-US" dirty="0"/>
            <a:t>Tested the temperature difference using one bottle</a:t>
          </a:r>
        </a:p>
      </dgm:t>
    </dgm:pt>
    <dgm:pt modelId="{110EA98F-4C7C-4C87-AC3D-735F371DC9F7}" type="parTrans" cxnId="{2CC52DF7-258F-4510-9360-3B4C47DE8EB3}">
      <dgm:prSet/>
      <dgm:spPr/>
      <dgm:t>
        <a:bodyPr/>
        <a:lstStyle/>
        <a:p>
          <a:endParaRPr lang="en-US"/>
        </a:p>
      </dgm:t>
    </dgm:pt>
    <dgm:pt modelId="{CFD55BF1-CB88-4F7B-A6EC-B83D135464CB}" type="sibTrans" cxnId="{2CC52DF7-258F-4510-9360-3B4C47DE8EB3}">
      <dgm:prSet/>
      <dgm:spPr/>
      <dgm:t>
        <a:bodyPr/>
        <a:lstStyle/>
        <a:p>
          <a:endParaRPr lang="en-US"/>
        </a:p>
      </dgm:t>
    </dgm:pt>
    <dgm:pt modelId="{E2449987-0A49-40C4-8D40-5C047EA796AE}">
      <dgm:prSet phldrT="[Text]" custT="1"/>
      <dgm:spPr/>
      <dgm:t>
        <a:bodyPr/>
        <a:lstStyle/>
        <a:p>
          <a:r>
            <a:rPr lang="en-US" sz="2800" dirty="0"/>
            <a:t>2-3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en-US" sz="2900" dirty="0"/>
            <a:t> drop recorded</a:t>
          </a:r>
        </a:p>
      </dgm:t>
    </dgm:pt>
    <dgm:pt modelId="{90A71BAF-463A-44E5-B24A-739040DAA784}" type="parTrans" cxnId="{F1B7082F-207B-4B79-984E-1B6A7CD29FB0}">
      <dgm:prSet/>
      <dgm:spPr/>
      <dgm:t>
        <a:bodyPr/>
        <a:lstStyle/>
        <a:p>
          <a:endParaRPr lang="en-US"/>
        </a:p>
      </dgm:t>
    </dgm:pt>
    <dgm:pt modelId="{3EEE6ECD-D111-48F1-9A6C-29A096460253}" type="sibTrans" cxnId="{F1B7082F-207B-4B79-984E-1B6A7CD29FB0}">
      <dgm:prSet/>
      <dgm:spPr/>
      <dgm:t>
        <a:bodyPr/>
        <a:lstStyle/>
        <a:p>
          <a:endParaRPr lang="en-US"/>
        </a:p>
      </dgm:t>
    </dgm:pt>
    <dgm:pt modelId="{B3592789-34B4-40E1-85F0-D8342E979D3A}">
      <dgm:prSet phldrT="[Text]"/>
      <dgm:spPr/>
      <dgm:t>
        <a:bodyPr/>
        <a:lstStyle/>
        <a:p>
          <a:r>
            <a:rPr lang="en-US" dirty="0"/>
            <a:t> Note: Wind speed was 3.5 m/s  </a:t>
          </a:r>
        </a:p>
      </dgm:t>
    </dgm:pt>
    <dgm:pt modelId="{697C30B8-3822-493C-84F7-2BDF78F167EA}" type="parTrans" cxnId="{1F82A678-F961-42AD-A155-9B81BBCF5E0B}">
      <dgm:prSet/>
      <dgm:spPr/>
      <dgm:t>
        <a:bodyPr/>
        <a:lstStyle/>
        <a:p>
          <a:endParaRPr lang="en-US"/>
        </a:p>
      </dgm:t>
    </dgm:pt>
    <dgm:pt modelId="{E3DC9109-F358-4F24-A8E0-DA4E023EB0B0}" type="sibTrans" cxnId="{1F82A678-F961-42AD-A155-9B81BBCF5E0B}">
      <dgm:prSet/>
      <dgm:spPr/>
      <dgm:t>
        <a:bodyPr/>
        <a:lstStyle/>
        <a:p>
          <a:endParaRPr lang="en-US"/>
        </a:p>
      </dgm:t>
    </dgm:pt>
    <dgm:pt modelId="{3756ADF4-9029-454A-A313-13852302F460}" type="pres">
      <dgm:prSet presAssocID="{1948F92A-CE5B-4124-BD8C-B125011564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9BBD5318-C5D0-4108-9CAE-8BE121884420}" type="pres">
      <dgm:prSet presAssocID="{1948F92A-CE5B-4124-BD8C-B12501156404}" presName="Name1" presStyleCnt="0"/>
      <dgm:spPr/>
    </dgm:pt>
    <dgm:pt modelId="{4DCEAE8F-EA0F-45D5-8E35-E06341708B77}" type="pres">
      <dgm:prSet presAssocID="{1948F92A-CE5B-4124-BD8C-B12501156404}" presName="cycle" presStyleCnt="0"/>
      <dgm:spPr/>
    </dgm:pt>
    <dgm:pt modelId="{189824EA-E015-4F37-BECA-434DA5707223}" type="pres">
      <dgm:prSet presAssocID="{1948F92A-CE5B-4124-BD8C-B12501156404}" presName="srcNode" presStyleLbl="node1" presStyleIdx="0" presStyleCnt="3"/>
      <dgm:spPr/>
    </dgm:pt>
    <dgm:pt modelId="{6C3F00F9-0864-4F35-91A9-F5916AC9ABB9}" type="pres">
      <dgm:prSet presAssocID="{1948F92A-CE5B-4124-BD8C-B12501156404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58D37866-1607-4FB6-A58A-DEF05886BD42}" type="pres">
      <dgm:prSet presAssocID="{1948F92A-CE5B-4124-BD8C-B12501156404}" presName="extraNode" presStyleLbl="node1" presStyleIdx="0" presStyleCnt="3"/>
      <dgm:spPr/>
    </dgm:pt>
    <dgm:pt modelId="{D431FFF9-48F5-4A00-BA89-8BA5AB05FAF5}" type="pres">
      <dgm:prSet presAssocID="{1948F92A-CE5B-4124-BD8C-B12501156404}" presName="dstNode" presStyleLbl="node1" presStyleIdx="0" presStyleCnt="3"/>
      <dgm:spPr/>
    </dgm:pt>
    <dgm:pt modelId="{D5F46344-1547-4233-9306-E837A83BA1FE}" type="pres">
      <dgm:prSet presAssocID="{C360D644-33C3-4D9C-9611-E71BAEBD835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DFDE975-D1AD-42E4-A136-7E39A4A19582}" type="pres">
      <dgm:prSet presAssocID="{C360D644-33C3-4D9C-9611-E71BAEBD835A}" presName="accent_1" presStyleCnt="0"/>
      <dgm:spPr/>
    </dgm:pt>
    <dgm:pt modelId="{7E265AB3-539E-4AF0-9CBF-E51C1F39B8F9}" type="pres">
      <dgm:prSet presAssocID="{C360D644-33C3-4D9C-9611-E71BAEBD835A}" presName="accentRepeatNode" presStyleLbl="solidFgAcc1" presStyleIdx="0" presStyleCnt="3"/>
      <dgm:spPr/>
    </dgm:pt>
    <dgm:pt modelId="{E166C217-355B-4A9D-AFD3-AE67DDE75985}" type="pres">
      <dgm:prSet presAssocID="{E2449987-0A49-40C4-8D40-5C047EA796A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ABF61A5-F991-492F-AA06-E109C881A995}" type="pres">
      <dgm:prSet presAssocID="{E2449987-0A49-40C4-8D40-5C047EA796AE}" presName="accent_2" presStyleCnt="0"/>
      <dgm:spPr/>
    </dgm:pt>
    <dgm:pt modelId="{5B868EE4-67E3-48BF-AFB2-A6BCD089E183}" type="pres">
      <dgm:prSet presAssocID="{E2449987-0A49-40C4-8D40-5C047EA796AE}" presName="accentRepeatNode" presStyleLbl="solidFgAcc1" presStyleIdx="1" presStyleCnt="3"/>
      <dgm:spPr/>
    </dgm:pt>
    <dgm:pt modelId="{012F8E9F-7CA1-4D28-ABFF-AAE97602BC4E}" type="pres">
      <dgm:prSet presAssocID="{B3592789-34B4-40E1-85F0-D8342E979D3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34F9D74-EF1D-43C0-AA1A-312790B3CDBC}" type="pres">
      <dgm:prSet presAssocID="{B3592789-34B4-40E1-85F0-D8342E979D3A}" presName="accent_3" presStyleCnt="0"/>
      <dgm:spPr/>
    </dgm:pt>
    <dgm:pt modelId="{CE8A5AE4-E4EF-4F52-B0D5-2EC8DBD9504F}" type="pres">
      <dgm:prSet presAssocID="{B3592789-34B4-40E1-85F0-D8342E979D3A}" presName="accentRepeatNode" presStyleLbl="solidFgAcc1" presStyleIdx="2" presStyleCnt="3"/>
      <dgm:spPr/>
    </dgm:pt>
  </dgm:ptLst>
  <dgm:cxnLst>
    <dgm:cxn modelId="{F195AF31-0C7E-4BCE-8759-1152FD349239}" type="presOf" srcId="{CFD55BF1-CB88-4F7B-A6EC-B83D135464CB}" destId="{6C3F00F9-0864-4F35-91A9-F5916AC9ABB9}" srcOrd="0" destOrd="0" presId="urn:microsoft.com/office/officeart/2008/layout/VerticalCurvedList"/>
    <dgm:cxn modelId="{8B1B7658-FD68-4AD6-BA10-CD1A52C98BA7}" type="presOf" srcId="{C360D644-33C3-4D9C-9611-E71BAEBD835A}" destId="{D5F46344-1547-4233-9306-E837A83BA1FE}" srcOrd="0" destOrd="0" presId="urn:microsoft.com/office/officeart/2008/layout/VerticalCurvedList"/>
    <dgm:cxn modelId="{0483BA15-9161-40C2-A669-2A605DBDFAB4}" type="presOf" srcId="{B3592789-34B4-40E1-85F0-D8342E979D3A}" destId="{012F8E9F-7CA1-4D28-ABFF-AAE97602BC4E}" srcOrd="0" destOrd="0" presId="urn:microsoft.com/office/officeart/2008/layout/VerticalCurvedList"/>
    <dgm:cxn modelId="{CDA92C25-434E-4866-93F5-A7C00A9BEB54}" type="presOf" srcId="{1948F92A-CE5B-4124-BD8C-B12501156404}" destId="{3756ADF4-9029-454A-A313-13852302F460}" srcOrd="0" destOrd="0" presId="urn:microsoft.com/office/officeart/2008/layout/VerticalCurvedList"/>
    <dgm:cxn modelId="{1F82A678-F961-42AD-A155-9B81BBCF5E0B}" srcId="{1948F92A-CE5B-4124-BD8C-B12501156404}" destId="{B3592789-34B4-40E1-85F0-D8342E979D3A}" srcOrd="2" destOrd="0" parTransId="{697C30B8-3822-493C-84F7-2BDF78F167EA}" sibTransId="{E3DC9109-F358-4F24-A8E0-DA4E023EB0B0}"/>
    <dgm:cxn modelId="{1AB63B07-608F-4FB8-831F-D7B522E82EDC}" type="presOf" srcId="{E2449987-0A49-40C4-8D40-5C047EA796AE}" destId="{E166C217-355B-4A9D-AFD3-AE67DDE75985}" srcOrd="0" destOrd="0" presId="urn:microsoft.com/office/officeart/2008/layout/VerticalCurvedList"/>
    <dgm:cxn modelId="{2CC52DF7-258F-4510-9360-3B4C47DE8EB3}" srcId="{1948F92A-CE5B-4124-BD8C-B12501156404}" destId="{C360D644-33C3-4D9C-9611-E71BAEBD835A}" srcOrd="0" destOrd="0" parTransId="{110EA98F-4C7C-4C87-AC3D-735F371DC9F7}" sibTransId="{CFD55BF1-CB88-4F7B-A6EC-B83D135464CB}"/>
    <dgm:cxn modelId="{F1B7082F-207B-4B79-984E-1B6A7CD29FB0}" srcId="{1948F92A-CE5B-4124-BD8C-B12501156404}" destId="{E2449987-0A49-40C4-8D40-5C047EA796AE}" srcOrd="1" destOrd="0" parTransId="{90A71BAF-463A-44E5-B24A-739040DAA784}" sibTransId="{3EEE6ECD-D111-48F1-9A6C-29A096460253}"/>
    <dgm:cxn modelId="{79B5D3C6-83E6-4080-88D6-040FF838DC8E}" type="presParOf" srcId="{3756ADF4-9029-454A-A313-13852302F460}" destId="{9BBD5318-C5D0-4108-9CAE-8BE121884420}" srcOrd="0" destOrd="0" presId="urn:microsoft.com/office/officeart/2008/layout/VerticalCurvedList"/>
    <dgm:cxn modelId="{6C7CE1F7-66EB-4ABD-88E8-4D356CD757CF}" type="presParOf" srcId="{9BBD5318-C5D0-4108-9CAE-8BE121884420}" destId="{4DCEAE8F-EA0F-45D5-8E35-E06341708B77}" srcOrd="0" destOrd="0" presId="urn:microsoft.com/office/officeart/2008/layout/VerticalCurvedList"/>
    <dgm:cxn modelId="{637725A4-3D52-4510-9E2E-48DF10163153}" type="presParOf" srcId="{4DCEAE8F-EA0F-45D5-8E35-E06341708B77}" destId="{189824EA-E015-4F37-BECA-434DA5707223}" srcOrd="0" destOrd="0" presId="urn:microsoft.com/office/officeart/2008/layout/VerticalCurvedList"/>
    <dgm:cxn modelId="{0097206A-1E85-4346-B01E-E1484CCB55E4}" type="presParOf" srcId="{4DCEAE8F-EA0F-45D5-8E35-E06341708B77}" destId="{6C3F00F9-0864-4F35-91A9-F5916AC9ABB9}" srcOrd="1" destOrd="0" presId="urn:microsoft.com/office/officeart/2008/layout/VerticalCurvedList"/>
    <dgm:cxn modelId="{3B3B30AB-08BF-4569-8606-F819B9929275}" type="presParOf" srcId="{4DCEAE8F-EA0F-45D5-8E35-E06341708B77}" destId="{58D37866-1607-4FB6-A58A-DEF05886BD42}" srcOrd="2" destOrd="0" presId="urn:microsoft.com/office/officeart/2008/layout/VerticalCurvedList"/>
    <dgm:cxn modelId="{6B2079D5-B180-4068-9F61-E92C6057923D}" type="presParOf" srcId="{4DCEAE8F-EA0F-45D5-8E35-E06341708B77}" destId="{D431FFF9-48F5-4A00-BA89-8BA5AB05FAF5}" srcOrd="3" destOrd="0" presId="urn:microsoft.com/office/officeart/2008/layout/VerticalCurvedList"/>
    <dgm:cxn modelId="{61B62B9A-41FF-42BD-AAD2-FB1BF28590AF}" type="presParOf" srcId="{9BBD5318-C5D0-4108-9CAE-8BE121884420}" destId="{D5F46344-1547-4233-9306-E837A83BA1FE}" srcOrd="1" destOrd="0" presId="urn:microsoft.com/office/officeart/2008/layout/VerticalCurvedList"/>
    <dgm:cxn modelId="{B19EF13E-1278-405F-B0B3-ADC3BFED10F8}" type="presParOf" srcId="{9BBD5318-C5D0-4108-9CAE-8BE121884420}" destId="{7DFDE975-D1AD-42E4-A136-7E39A4A19582}" srcOrd="2" destOrd="0" presId="urn:microsoft.com/office/officeart/2008/layout/VerticalCurvedList"/>
    <dgm:cxn modelId="{4B20D2BD-8B6B-4638-99E2-C7805B2DDFE5}" type="presParOf" srcId="{7DFDE975-D1AD-42E4-A136-7E39A4A19582}" destId="{7E265AB3-539E-4AF0-9CBF-E51C1F39B8F9}" srcOrd="0" destOrd="0" presId="urn:microsoft.com/office/officeart/2008/layout/VerticalCurvedList"/>
    <dgm:cxn modelId="{E994CBAE-E5A0-49F1-A642-2A89AD951429}" type="presParOf" srcId="{9BBD5318-C5D0-4108-9CAE-8BE121884420}" destId="{E166C217-355B-4A9D-AFD3-AE67DDE75985}" srcOrd="3" destOrd="0" presId="urn:microsoft.com/office/officeart/2008/layout/VerticalCurvedList"/>
    <dgm:cxn modelId="{662E0AF4-D183-4211-B759-CFF86D0AF3C7}" type="presParOf" srcId="{9BBD5318-C5D0-4108-9CAE-8BE121884420}" destId="{DABF61A5-F991-492F-AA06-E109C881A995}" srcOrd="4" destOrd="0" presId="urn:microsoft.com/office/officeart/2008/layout/VerticalCurvedList"/>
    <dgm:cxn modelId="{FBEDC2C7-6535-46AA-A677-55ED8354405D}" type="presParOf" srcId="{DABF61A5-F991-492F-AA06-E109C881A995}" destId="{5B868EE4-67E3-48BF-AFB2-A6BCD089E183}" srcOrd="0" destOrd="0" presId="urn:microsoft.com/office/officeart/2008/layout/VerticalCurvedList"/>
    <dgm:cxn modelId="{CA74079A-4882-4D2E-8C1B-8ABDDC3C3A79}" type="presParOf" srcId="{9BBD5318-C5D0-4108-9CAE-8BE121884420}" destId="{012F8E9F-7CA1-4D28-ABFF-AAE97602BC4E}" srcOrd="5" destOrd="0" presId="urn:microsoft.com/office/officeart/2008/layout/VerticalCurvedList"/>
    <dgm:cxn modelId="{ED7EE161-2846-4D29-97F0-918094A5ED1E}" type="presParOf" srcId="{9BBD5318-C5D0-4108-9CAE-8BE121884420}" destId="{C34F9D74-EF1D-43C0-AA1A-312790B3CDBC}" srcOrd="6" destOrd="0" presId="urn:microsoft.com/office/officeart/2008/layout/VerticalCurvedList"/>
    <dgm:cxn modelId="{C5206694-7996-4AF6-8F70-D51F96660559}" type="presParOf" srcId="{C34F9D74-EF1D-43C0-AA1A-312790B3CDBC}" destId="{CE8A5AE4-E4EF-4F52-B0D5-2EC8DBD950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E1C598-0E2F-4344-A2EE-7B9920DCF96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8C0FC-49F3-4DF9-9A4A-FB56FDF0FEA8}">
      <dgm:prSet phldrT="[Text]"/>
      <dgm:spPr/>
      <dgm:t>
        <a:bodyPr/>
        <a:lstStyle/>
        <a:p>
          <a:pPr algn="ctr"/>
          <a:r>
            <a:rPr lang="en-US" dirty="0"/>
            <a:t>Testing air-flow with a Coca-Cola Bottle.</a:t>
          </a:r>
        </a:p>
      </dgm:t>
    </dgm:pt>
    <dgm:pt modelId="{4E8C6875-CC86-4E87-AD57-ADF5D6D5D6C0}" type="parTrans" cxnId="{6CC0F202-D418-4475-B39E-48C4D057E51C}">
      <dgm:prSet/>
      <dgm:spPr/>
      <dgm:t>
        <a:bodyPr/>
        <a:lstStyle/>
        <a:p>
          <a:endParaRPr lang="en-US"/>
        </a:p>
      </dgm:t>
    </dgm:pt>
    <dgm:pt modelId="{1F351148-5F9B-4A7D-9BA4-AEE336DFEED9}" type="sibTrans" cxnId="{6CC0F202-D418-4475-B39E-48C4D057E51C}">
      <dgm:prSet/>
      <dgm:spPr/>
      <dgm:t>
        <a:bodyPr/>
        <a:lstStyle/>
        <a:p>
          <a:endParaRPr lang="en-US"/>
        </a:p>
      </dgm:t>
    </dgm:pt>
    <dgm:pt modelId="{58A0806C-0478-4F4C-9A5B-4180A7DAB2DD}">
      <dgm:prSet phldrT="[Text]"/>
      <dgm:spPr/>
      <dgm:t>
        <a:bodyPr/>
        <a:lstStyle/>
        <a:p>
          <a:pPr algn="ctr"/>
          <a:r>
            <a:rPr lang="en-US" dirty="0"/>
            <a:t>Testing the air-flow with cones of different inlet and outlet diameters.</a:t>
          </a:r>
        </a:p>
      </dgm:t>
    </dgm:pt>
    <dgm:pt modelId="{E4B871BB-14C6-4402-A2CD-9629C7714B3B}" type="parTrans" cxnId="{EC1F0700-EEF4-42FD-A5A9-17B08DF07A52}">
      <dgm:prSet/>
      <dgm:spPr/>
      <dgm:t>
        <a:bodyPr/>
        <a:lstStyle/>
        <a:p>
          <a:endParaRPr lang="en-US"/>
        </a:p>
      </dgm:t>
    </dgm:pt>
    <dgm:pt modelId="{3C22E238-D520-4576-A84D-C29D9F17BAB1}" type="sibTrans" cxnId="{EC1F0700-EEF4-42FD-A5A9-17B08DF07A52}">
      <dgm:prSet/>
      <dgm:spPr/>
      <dgm:t>
        <a:bodyPr/>
        <a:lstStyle/>
        <a:p>
          <a:endParaRPr lang="en-US"/>
        </a:p>
      </dgm:t>
    </dgm:pt>
    <dgm:pt modelId="{EE0AD9C1-998E-4EE6-A20F-E55A20C22908}">
      <dgm:prSet phldrT="[Text]"/>
      <dgm:spPr/>
      <dgm:t>
        <a:bodyPr/>
        <a:lstStyle/>
        <a:p>
          <a:pPr algn="ctr"/>
          <a:r>
            <a:rPr lang="en-US" dirty="0"/>
            <a:t>Testing air-flow in the case of a normal window.</a:t>
          </a:r>
        </a:p>
      </dgm:t>
    </dgm:pt>
    <dgm:pt modelId="{FD0C007A-9DDD-41F4-98BF-BDEE5933DF6A}" type="sibTrans" cxnId="{1B77829D-D377-4421-82FF-D2D16B349C49}">
      <dgm:prSet/>
      <dgm:spPr/>
      <dgm:t>
        <a:bodyPr/>
        <a:lstStyle/>
        <a:p>
          <a:endParaRPr lang="en-US"/>
        </a:p>
      </dgm:t>
    </dgm:pt>
    <dgm:pt modelId="{37E02399-4C33-438F-BA34-9C6EFC902C9A}" type="parTrans" cxnId="{1B77829D-D377-4421-82FF-D2D16B349C49}">
      <dgm:prSet/>
      <dgm:spPr/>
      <dgm:t>
        <a:bodyPr/>
        <a:lstStyle/>
        <a:p>
          <a:endParaRPr lang="en-US"/>
        </a:p>
      </dgm:t>
    </dgm:pt>
    <dgm:pt modelId="{B9199ECF-BE14-409B-AF38-FF0A9B006B7D}" type="pres">
      <dgm:prSet presAssocID="{12E1C598-0E2F-4344-A2EE-7B9920DCF96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DD6CD7CC-52F0-4B5F-8DCD-69B0F964CAEA}" type="pres">
      <dgm:prSet presAssocID="{12E1C598-0E2F-4344-A2EE-7B9920DCF96C}" presName="dummyMaxCanvas" presStyleCnt="0">
        <dgm:presLayoutVars/>
      </dgm:prSet>
      <dgm:spPr/>
    </dgm:pt>
    <dgm:pt modelId="{7DB9704A-40E5-4050-910A-E4914A8D3917}" type="pres">
      <dgm:prSet presAssocID="{12E1C598-0E2F-4344-A2EE-7B9920DCF96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A863BE9-6F85-4519-8AD0-8BD254385491}" type="pres">
      <dgm:prSet presAssocID="{12E1C598-0E2F-4344-A2EE-7B9920DCF96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E6D30F7-5B07-4A22-AF2F-4510A36EF8BD}" type="pres">
      <dgm:prSet presAssocID="{12E1C598-0E2F-4344-A2EE-7B9920DCF96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0D05D43-2C49-44AA-A6DF-4FE34567CB77}" type="pres">
      <dgm:prSet presAssocID="{12E1C598-0E2F-4344-A2EE-7B9920DCF96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8620D09-48A4-4F9E-BCAA-55B63828B298}" type="pres">
      <dgm:prSet presAssocID="{12E1C598-0E2F-4344-A2EE-7B9920DCF96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9B5F084-17E8-4AB9-89E0-61B8E298AE12}" type="pres">
      <dgm:prSet presAssocID="{12E1C598-0E2F-4344-A2EE-7B9920DCF96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E2BFF62-33DC-4BE2-81A0-89D91A3EF711}" type="pres">
      <dgm:prSet presAssocID="{12E1C598-0E2F-4344-A2EE-7B9920DCF96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7F8FB02-5703-40A0-B7E9-931C7F4F8866}" type="pres">
      <dgm:prSet presAssocID="{12E1C598-0E2F-4344-A2EE-7B9920DCF96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2B2D249B-B099-4A0D-B333-F6E515C9FE1E}" type="presOf" srcId="{FD0C007A-9DDD-41F4-98BF-BDEE5933DF6A}" destId="{10D05D43-2C49-44AA-A6DF-4FE34567CB77}" srcOrd="0" destOrd="0" presId="urn:microsoft.com/office/officeart/2005/8/layout/vProcess5"/>
    <dgm:cxn modelId="{1DD8C270-3C31-4818-94B9-F200B1FB6AA7}" type="presOf" srcId="{1F351148-5F9B-4A7D-9BA4-AEE336DFEED9}" destId="{F8620D09-48A4-4F9E-BCAA-55B63828B298}" srcOrd="0" destOrd="0" presId="urn:microsoft.com/office/officeart/2005/8/layout/vProcess5"/>
    <dgm:cxn modelId="{E90753FC-CE8B-4382-8C1D-B5DE70A163AB}" type="presOf" srcId="{12E1C598-0E2F-4344-A2EE-7B9920DCF96C}" destId="{B9199ECF-BE14-409B-AF38-FF0A9B006B7D}" srcOrd="0" destOrd="0" presId="urn:microsoft.com/office/officeart/2005/8/layout/vProcess5"/>
    <dgm:cxn modelId="{398BAFB9-7556-415D-A912-B79BDA65DC6E}" type="presOf" srcId="{58A0806C-0478-4F4C-9A5B-4180A7DAB2DD}" destId="{77F8FB02-5703-40A0-B7E9-931C7F4F8866}" srcOrd="1" destOrd="0" presId="urn:microsoft.com/office/officeart/2005/8/layout/vProcess5"/>
    <dgm:cxn modelId="{A93FD17B-2F06-4BED-B201-93F7AA9A4899}" type="presOf" srcId="{58A0806C-0478-4F4C-9A5B-4180A7DAB2DD}" destId="{3E6D30F7-5B07-4A22-AF2F-4510A36EF8BD}" srcOrd="0" destOrd="0" presId="urn:microsoft.com/office/officeart/2005/8/layout/vProcess5"/>
    <dgm:cxn modelId="{6CC0F202-D418-4475-B39E-48C4D057E51C}" srcId="{12E1C598-0E2F-4344-A2EE-7B9920DCF96C}" destId="{AE98C0FC-49F3-4DF9-9A4A-FB56FDF0FEA8}" srcOrd="1" destOrd="0" parTransId="{4E8C6875-CC86-4E87-AD57-ADF5D6D5D6C0}" sibTransId="{1F351148-5F9B-4A7D-9BA4-AEE336DFEED9}"/>
    <dgm:cxn modelId="{8D12621F-C689-42C1-919A-974556C256D7}" type="presOf" srcId="{AE98C0FC-49F3-4DF9-9A4A-FB56FDF0FEA8}" destId="{5A863BE9-6F85-4519-8AD0-8BD254385491}" srcOrd="0" destOrd="0" presId="urn:microsoft.com/office/officeart/2005/8/layout/vProcess5"/>
    <dgm:cxn modelId="{1B77829D-D377-4421-82FF-D2D16B349C49}" srcId="{12E1C598-0E2F-4344-A2EE-7B9920DCF96C}" destId="{EE0AD9C1-998E-4EE6-A20F-E55A20C22908}" srcOrd="0" destOrd="0" parTransId="{37E02399-4C33-438F-BA34-9C6EFC902C9A}" sibTransId="{FD0C007A-9DDD-41F4-98BF-BDEE5933DF6A}"/>
    <dgm:cxn modelId="{EC1F0700-EEF4-42FD-A5A9-17B08DF07A52}" srcId="{12E1C598-0E2F-4344-A2EE-7B9920DCF96C}" destId="{58A0806C-0478-4F4C-9A5B-4180A7DAB2DD}" srcOrd="2" destOrd="0" parTransId="{E4B871BB-14C6-4402-A2CD-9629C7714B3B}" sibTransId="{3C22E238-D520-4576-A84D-C29D9F17BAB1}"/>
    <dgm:cxn modelId="{668E5AF5-8D23-44DE-9D67-6DA57D09FC57}" type="presOf" srcId="{AE98C0FC-49F3-4DF9-9A4A-FB56FDF0FEA8}" destId="{FE2BFF62-33DC-4BE2-81A0-89D91A3EF711}" srcOrd="1" destOrd="0" presId="urn:microsoft.com/office/officeart/2005/8/layout/vProcess5"/>
    <dgm:cxn modelId="{78B7E750-4B66-4273-A52C-A482E0BA0C38}" type="presOf" srcId="{EE0AD9C1-998E-4EE6-A20F-E55A20C22908}" destId="{79B5F084-17E8-4AB9-89E0-61B8E298AE12}" srcOrd="1" destOrd="0" presId="urn:microsoft.com/office/officeart/2005/8/layout/vProcess5"/>
    <dgm:cxn modelId="{9CC65641-19F4-4806-98C0-65DA204BE3A9}" type="presOf" srcId="{EE0AD9C1-998E-4EE6-A20F-E55A20C22908}" destId="{7DB9704A-40E5-4050-910A-E4914A8D3917}" srcOrd="0" destOrd="0" presId="urn:microsoft.com/office/officeart/2005/8/layout/vProcess5"/>
    <dgm:cxn modelId="{B4E64F72-8DC6-4171-9D6F-A9E637B224A4}" type="presParOf" srcId="{B9199ECF-BE14-409B-AF38-FF0A9B006B7D}" destId="{DD6CD7CC-52F0-4B5F-8DCD-69B0F964CAEA}" srcOrd="0" destOrd="0" presId="urn:microsoft.com/office/officeart/2005/8/layout/vProcess5"/>
    <dgm:cxn modelId="{66E8B121-4399-45BA-AA6E-A77EDFB7304B}" type="presParOf" srcId="{B9199ECF-BE14-409B-AF38-FF0A9B006B7D}" destId="{7DB9704A-40E5-4050-910A-E4914A8D3917}" srcOrd="1" destOrd="0" presId="urn:microsoft.com/office/officeart/2005/8/layout/vProcess5"/>
    <dgm:cxn modelId="{1E00629E-656D-403F-8E91-599A1670C6DB}" type="presParOf" srcId="{B9199ECF-BE14-409B-AF38-FF0A9B006B7D}" destId="{5A863BE9-6F85-4519-8AD0-8BD254385491}" srcOrd="2" destOrd="0" presId="urn:microsoft.com/office/officeart/2005/8/layout/vProcess5"/>
    <dgm:cxn modelId="{BE42AE7C-1BD9-4C64-8337-2FCA38798376}" type="presParOf" srcId="{B9199ECF-BE14-409B-AF38-FF0A9B006B7D}" destId="{3E6D30F7-5B07-4A22-AF2F-4510A36EF8BD}" srcOrd="3" destOrd="0" presId="urn:microsoft.com/office/officeart/2005/8/layout/vProcess5"/>
    <dgm:cxn modelId="{902198D2-7793-4A08-8C30-D84A66411D43}" type="presParOf" srcId="{B9199ECF-BE14-409B-AF38-FF0A9B006B7D}" destId="{10D05D43-2C49-44AA-A6DF-4FE34567CB77}" srcOrd="4" destOrd="0" presId="urn:microsoft.com/office/officeart/2005/8/layout/vProcess5"/>
    <dgm:cxn modelId="{71ABD764-1BC7-4BE1-A9E7-8259B45461FB}" type="presParOf" srcId="{B9199ECF-BE14-409B-AF38-FF0A9B006B7D}" destId="{F8620D09-48A4-4F9E-BCAA-55B63828B298}" srcOrd="5" destOrd="0" presId="urn:microsoft.com/office/officeart/2005/8/layout/vProcess5"/>
    <dgm:cxn modelId="{2EF9245B-8F33-47DE-BA86-244B30F2EB6C}" type="presParOf" srcId="{B9199ECF-BE14-409B-AF38-FF0A9B006B7D}" destId="{79B5F084-17E8-4AB9-89E0-61B8E298AE12}" srcOrd="6" destOrd="0" presId="urn:microsoft.com/office/officeart/2005/8/layout/vProcess5"/>
    <dgm:cxn modelId="{D9F33ECA-F9DB-4B1B-8718-AA760DE7B133}" type="presParOf" srcId="{B9199ECF-BE14-409B-AF38-FF0A9B006B7D}" destId="{FE2BFF62-33DC-4BE2-81A0-89D91A3EF711}" srcOrd="7" destOrd="0" presId="urn:microsoft.com/office/officeart/2005/8/layout/vProcess5"/>
    <dgm:cxn modelId="{B60EA6FB-0D6F-4AB2-BA0C-AE8178CBACB6}" type="presParOf" srcId="{B9199ECF-BE14-409B-AF38-FF0A9B006B7D}" destId="{77F8FB02-5703-40A0-B7E9-931C7F4F88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864438-435E-49D3-A042-28F58C7C5DC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0C62F73C-98C7-431A-A3C2-0130657F2A72}">
      <dgm:prSet phldrT="[Text]"/>
      <dgm:spPr/>
      <dgm:t>
        <a:bodyPr/>
        <a:lstStyle/>
        <a:p>
          <a:r>
            <a:rPr lang="en-US" dirty="0"/>
            <a:t>Recording Temperature drop with other design cones. (Future Aim)</a:t>
          </a:r>
        </a:p>
      </dgm:t>
    </dgm:pt>
    <dgm:pt modelId="{78FA6014-295C-462A-899F-1E3A9835A895}" type="parTrans" cxnId="{D08B9833-D018-45DF-A9AB-4555E012E4DB}">
      <dgm:prSet/>
      <dgm:spPr/>
      <dgm:t>
        <a:bodyPr/>
        <a:lstStyle/>
        <a:p>
          <a:endParaRPr lang="en-US"/>
        </a:p>
      </dgm:t>
    </dgm:pt>
    <dgm:pt modelId="{723C2293-AB8C-4DCE-BDD5-5BF85F37AAE1}" type="sibTrans" cxnId="{D08B9833-D018-45DF-A9AB-4555E012E4DB}">
      <dgm:prSet/>
      <dgm:spPr/>
      <dgm:t>
        <a:bodyPr/>
        <a:lstStyle/>
        <a:p>
          <a:endParaRPr lang="en-US"/>
        </a:p>
      </dgm:t>
    </dgm:pt>
    <dgm:pt modelId="{63C208DF-3386-44A7-8DC5-CED773F9B2AD}">
      <dgm:prSet phldrT="[Text]"/>
      <dgm:spPr/>
      <dgm:t>
        <a:bodyPr/>
        <a:lstStyle/>
        <a:p>
          <a:r>
            <a:rPr lang="en-US" dirty="0"/>
            <a:t>Recording Temperature drop with cola bottles.</a:t>
          </a:r>
        </a:p>
      </dgm:t>
    </dgm:pt>
    <dgm:pt modelId="{E1F100A1-30EF-45DA-91EB-066485F28C88}" type="parTrans" cxnId="{557E9FBB-E383-42E2-9A2F-BF0EB073590F}">
      <dgm:prSet/>
      <dgm:spPr/>
      <dgm:t>
        <a:bodyPr/>
        <a:lstStyle/>
        <a:p>
          <a:endParaRPr lang="en-US"/>
        </a:p>
      </dgm:t>
    </dgm:pt>
    <dgm:pt modelId="{FFD4F6FA-924D-4892-A329-6E6FFE891D50}" type="sibTrans" cxnId="{557E9FBB-E383-42E2-9A2F-BF0EB073590F}">
      <dgm:prSet/>
      <dgm:spPr/>
      <dgm:t>
        <a:bodyPr/>
        <a:lstStyle/>
        <a:p>
          <a:endParaRPr lang="en-US"/>
        </a:p>
      </dgm:t>
    </dgm:pt>
    <dgm:pt modelId="{7EB5EE77-51CB-40D5-9A3C-5A63D870A570}">
      <dgm:prSet phldrT="[Text]"/>
      <dgm:spPr/>
      <dgm:t>
        <a:bodyPr/>
        <a:lstStyle/>
        <a:p>
          <a:r>
            <a:rPr lang="en-US" dirty="0"/>
            <a:t>Recording Temperature drop in case of a normal window.</a:t>
          </a:r>
        </a:p>
      </dgm:t>
    </dgm:pt>
    <dgm:pt modelId="{910C8AA7-80B4-493D-A54C-834B7A139F75}" type="parTrans" cxnId="{6ED7582D-7EBF-4040-BD1B-325592BE5AB2}">
      <dgm:prSet/>
      <dgm:spPr/>
      <dgm:t>
        <a:bodyPr/>
        <a:lstStyle/>
        <a:p>
          <a:endParaRPr lang="en-US"/>
        </a:p>
      </dgm:t>
    </dgm:pt>
    <dgm:pt modelId="{AA41D97F-2F31-45AB-A0BE-511D0891DB8E}" type="sibTrans" cxnId="{6ED7582D-7EBF-4040-BD1B-325592BE5AB2}">
      <dgm:prSet/>
      <dgm:spPr/>
      <dgm:t>
        <a:bodyPr/>
        <a:lstStyle/>
        <a:p>
          <a:endParaRPr lang="en-US"/>
        </a:p>
      </dgm:t>
    </dgm:pt>
    <dgm:pt modelId="{3453DC1F-EC8C-4FD1-81BC-71FEE53D2553}" type="pres">
      <dgm:prSet presAssocID="{98864438-435E-49D3-A042-28F58C7C5DC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A924576-A0BD-47EF-820B-D1B653A4636D}" type="pres">
      <dgm:prSet presAssocID="{0C62F73C-98C7-431A-A3C2-0130657F2A7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F0B4EC4-76D8-4B13-8579-9549899A7E81}" type="pres">
      <dgm:prSet presAssocID="{0C62F73C-98C7-431A-A3C2-0130657F2A72}" presName="gear1srcNode" presStyleLbl="node1" presStyleIdx="0" presStyleCnt="3"/>
      <dgm:spPr/>
      <dgm:t>
        <a:bodyPr/>
        <a:lstStyle/>
        <a:p>
          <a:endParaRPr lang="zh-HK" altLang="en-US"/>
        </a:p>
      </dgm:t>
    </dgm:pt>
    <dgm:pt modelId="{3BA1C622-BD15-4DA3-8CA2-B43F0C001A0B}" type="pres">
      <dgm:prSet presAssocID="{0C62F73C-98C7-431A-A3C2-0130657F2A72}" presName="gear1dstNode" presStyleLbl="node1" presStyleIdx="0" presStyleCnt="3"/>
      <dgm:spPr/>
      <dgm:t>
        <a:bodyPr/>
        <a:lstStyle/>
        <a:p>
          <a:endParaRPr lang="zh-HK" altLang="en-US"/>
        </a:p>
      </dgm:t>
    </dgm:pt>
    <dgm:pt modelId="{F78F3F04-64F7-43F9-8644-17139C0D7A37}" type="pres">
      <dgm:prSet presAssocID="{63C208DF-3386-44A7-8DC5-CED773F9B2A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310B314-0E51-4C8E-BEA7-289DE4FCA360}" type="pres">
      <dgm:prSet presAssocID="{63C208DF-3386-44A7-8DC5-CED773F9B2AD}" presName="gear2srcNode" presStyleLbl="node1" presStyleIdx="1" presStyleCnt="3"/>
      <dgm:spPr/>
      <dgm:t>
        <a:bodyPr/>
        <a:lstStyle/>
        <a:p>
          <a:endParaRPr lang="zh-HK" altLang="en-US"/>
        </a:p>
      </dgm:t>
    </dgm:pt>
    <dgm:pt modelId="{36E61C37-0C96-4C20-8A1B-43A30D4488AC}" type="pres">
      <dgm:prSet presAssocID="{63C208DF-3386-44A7-8DC5-CED773F9B2AD}" presName="gear2dstNode" presStyleLbl="node1" presStyleIdx="1" presStyleCnt="3"/>
      <dgm:spPr/>
      <dgm:t>
        <a:bodyPr/>
        <a:lstStyle/>
        <a:p>
          <a:endParaRPr lang="zh-HK" altLang="en-US"/>
        </a:p>
      </dgm:t>
    </dgm:pt>
    <dgm:pt modelId="{C4F4746E-1E73-4AFB-A74D-135934A378A8}" type="pres">
      <dgm:prSet presAssocID="{7EB5EE77-51CB-40D5-9A3C-5A63D870A570}" presName="gear3" presStyleLbl="node1" presStyleIdx="2" presStyleCnt="3"/>
      <dgm:spPr/>
      <dgm:t>
        <a:bodyPr/>
        <a:lstStyle/>
        <a:p>
          <a:endParaRPr lang="zh-HK" altLang="en-US"/>
        </a:p>
      </dgm:t>
    </dgm:pt>
    <dgm:pt modelId="{FFE7D4D0-C72C-489C-BEF5-31DFDC8D2A7C}" type="pres">
      <dgm:prSet presAssocID="{7EB5EE77-51CB-40D5-9A3C-5A63D870A57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22887BE-D1EA-4D33-9C6E-376355D9A0C3}" type="pres">
      <dgm:prSet presAssocID="{7EB5EE77-51CB-40D5-9A3C-5A63D870A570}" presName="gear3srcNode" presStyleLbl="node1" presStyleIdx="2" presStyleCnt="3"/>
      <dgm:spPr/>
      <dgm:t>
        <a:bodyPr/>
        <a:lstStyle/>
        <a:p>
          <a:endParaRPr lang="zh-HK" altLang="en-US"/>
        </a:p>
      </dgm:t>
    </dgm:pt>
    <dgm:pt modelId="{8DBDC57D-7C9E-4A15-BDA5-8B1CAD592576}" type="pres">
      <dgm:prSet presAssocID="{7EB5EE77-51CB-40D5-9A3C-5A63D870A570}" presName="gear3dstNode" presStyleLbl="node1" presStyleIdx="2" presStyleCnt="3"/>
      <dgm:spPr/>
      <dgm:t>
        <a:bodyPr/>
        <a:lstStyle/>
        <a:p>
          <a:endParaRPr lang="zh-HK" altLang="en-US"/>
        </a:p>
      </dgm:t>
    </dgm:pt>
    <dgm:pt modelId="{A970366F-1EF5-46A5-9463-66ECCE0B54E4}" type="pres">
      <dgm:prSet presAssocID="{723C2293-AB8C-4DCE-BDD5-5BF85F37AAE1}" presName="connector1" presStyleLbl="sibTrans2D1" presStyleIdx="0" presStyleCnt="3"/>
      <dgm:spPr/>
      <dgm:t>
        <a:bodyPr/>
        <a:lstStyle/>
        <a:p>
          <a:endParaRPr lang="zh-HK" altLang="en-US"/>
        </a:p>
      </dgm:t>
    </dgm:pt>
    <dgm:pt modelId="{2E7A107F-B054-4241-88D7-B8BF2FDA3782}" type="pres">
      <dgm:prSet presAssocID="{FFD4F6FA-924D-4892-A329-6E6FFE891D50}" presName="connector2" presStyleLbl="sibTrans2D1" presStyleIdx="1" presStyleCnt="3"/>
      <dgm:spPr/>
      <dgm:t>
        <a:bodyPr/>
        <a:lstStyle/>
        <a:p>
          <a:endParaRPr lang="zh-HK" altLang="en-US"/>
        </a:p>
      </dgm:t>
    </dgm:pt>
    <dgm:pt modelId="{8CB37A92-DA30-4A88-A616-780F4CCF03E1}" type="pres">
      <dgm:prSet presAssocID="{AA41D97F-2F31-45AB-A0BE-511D0891DB8E}" presName="connector3" presStyleLbl="sibTrans2D1" presStyleIdx="2" presStyleCnt="3"/>
      <dgm:spPr/>
      <dgm:t>
        <a:bodyPr/>
        <a:lstStyle/>
        <a:p>
          <a:endParaRPr lang="zh-HK" altLang="en-US"/>
        </a:p>
      </dgm:t>
    </dgm:pt>
  </dgm:ptLst>
  <dgm:cxnLst>
    <dgm:cxn modelId="{D112DAE7-C354-4D3E-BB03-32BAF27DBD61}" type="presOf" srcId="{AA41D97F-2F31-45AB-A0BE-511D0891DB8E}" destId="{8CB37A92-DA30-4A88-A616-780F4CCF03E1}" srcOrd="0" destOrd="0" presId="urn:microsoft.com/office/officeart/2005/8/layout/gear1"/>
    <dgm:cxn modelId="{FF840ED4-B8C9-4F4F-809D-4BBBBC4DDFB4}" type="presOf" srcId="{7EB5EE77-51CB-40D5-9A3C-5A63D870A570}" destId="{C4F4746E-1E73-4AFB-A74D-135934A378A8}" srcOrd="0" destOrd="0" presId="urn:microsoft.com/office/officeart/2005/8/layout/gear1"/>
    <dgm:cxn modelId="{D80D4E78-F468-44E7-B661-49B78A9AFC79}" type="presOf" srcId="{FFD4F6FA-924D-4892-A329-6E6FFE891D50}" destId="{2E7A107F-B054-4241-88D7-B8BF2FDA3782}" srcOrd="0" destOrd="0" presId="urn:microsoft.com/office/officeart/2005/8/layout/gear1"/>
    <dgm:cxn modelId="{3A04CC60-11A3-4CF3-849C-741257A2F994}" type="presOf" srcId="{7EB5EE77-51CB-40D5-9A3C-5A63D870A570}" destId="{8DBDC57D-7C9E-4A15-BDA5-8B1CAD592576}" srcOrd="3" destOrd="0" presId="urn:microsoft.com/office/officeart/2005/8/layout/gear1"/>
    <dgm:cxn modelId="{D08B9833-D018-45DF-A9AB-4555E012E4DB}" srcId="{98864438-435E-49D3-A042-28F58C7C5DC8}" destId="{0C62F73C-98C7-431A-A3C2-0130657F2A72}" srcOrd="0" destOrd="0" parTransId="{78FA6014-295C-462A-899F-1E3A9835A895}" sibTransId="{723C2293-AB8C-4DCE-BDD5-5BF85F37AAE1}"/>
    <dgm:cxn modelId="{F751C47E-B4E0-403B-8624-F78551A9C48C}" type="presOf" srcId="{98864438-435E-49D3-A042-28F58C7C5DC8}" destId="{3453DC1F-EC8C-4FD1-81BC-71FEE53D2553}" srcOrd="0" destOrd="0" presId="urn:microsoft.com/office/officeart/2005/8/layout/gear1"/>
    <dgm:cxn modelId="{CCE8E46A-1177-4F94-8C91-EC841648F62B}" type="presOf" srcId="{0C62F73C-98C7-431A-A3C2-0130657F2A72}" destId="{4F0B4EC4-76D8-4B13-8579-9549899A7E81}" srcOrd="1" destOrd="0" presId="urn:microsoft.com/office/officeart/2005/8/layout/gear1"/>
    <dgm:cxn modelId="{6ED7582D-7EBF-4040-BD1B-325592BE5AB2}" srcId="{98864438-435E-49D3-A042-28F58C7C5DC8}" destId="{7EB5EE77-51CB-40D5-9A3C-5A63D870A570}" srcOrd="2" destOrd="0" parTransId="{910C8AA7-80B4-493D-A54C-834B7A139F75}" sibTransId="{AA41D97F-2F31-45AB-A0BE-511D0891DB8E}"/>
    <dgm:cxn modelId="{96BCA41A-B3CF-482C-BBB5-D2980A42F2E0}" type="presOf" srcId="{7EB5EE77-51CB-40D5-9A3C-5A63D870A570}" destId="{FFE7D4D0-C72C-489C-BEF5-31DFDC8D2A7C}" srcOrd="1" destOrd="0" presId="urn:microsoft.com/office/officeart/2005/8/layout/gear1"/>
    <dgm:cxn modelId="{B1DEE91D-2699-4F7B-8EBB-0E2DD6D16097}" type="presOf" srcId="{723C2293-AB8C-4DCE-BDD5-5BF85F37AAE1}" destId="{A970366F-1EF5-46A5-9463-66ECCE0B54E4}" srcOrd="0" destOrd="0" presId="urn:microsoft.com/office/officeart/2005/8/layout/gear1"/>
    <dgm:cxn modelId="{F80C7D17-005E-4B22-82AF-C1A3652E947A}" type="presOf" srcId="{0C62F73C-98C7-431A-A3C2-0130657F2A72}" destId="{EA924576-A0BD-47EF-820B-D1B653A4636D}" srcOrd="0" destOrd="0" presId="urn:microsoft.com/office/officeart/2005/8/layout/gear1"/>
    <dgm:cxn modelId="{70B4F286-4D8F-4130-9706-7654F87784E3}" type="presOf" srcId="{63C208DF-3386-44A7-8DC5-CED773F9B2AD}" destId="{1310B314-0E51-4C8E-BEA7-289DE4FCA360}" srcOrd="1" destOrd="0" presId="urn:microsoft.com/office/officeart/2005/8/layout/gear1"/>
    <dgm:cxn modelId="{2DA6C148-2C93-419E-AC93-AC0EA7192EE1}" type="presOf" srcId="{7EB5EE77-51CB-40D5-9A3C-5A63D870A570}" destId="{522887BE-D1EA-4D33-9C6E-376355D9A0C3}" srcOrd="2" destOrd="0" presId="urn:microsoft.com/office/officeart/2005/8/layout/gear1"/>
    <dgm:cxn modelId="{772B83AF-5A32-4C85-97A0-4042EAE4121F}" type="presOf" srcId="{63C208DF-3386-44A7-8DC5-CED773F9B2AD}" destId="{F78F3F04-64F7-43F9-8644-17139C0D7A37}" srcOrd="0" destOrd="0" presId="urn:microsoft.com/office/officeart/2005/8/layout/gear1"/>
    <dgm:cxn modelId="{805261C3-29E4-4296-AAF2-5D87D0075093}" type="presOf" srcId="{0C62F73C-98C7-431A-A3C2-0130657F2A72}" destId="{3BA1C622-BD15-4DA3-8CA2-B43F0C001A0B}" srcOrd="2" destOrd="0" presId="urn:microsoft.com/office/officeart/2005/8/layout/gear1"/>
    <dgm:cxn modelId="{557E9FBB-E383-42E2-9A2F-BF0EB073590F}" srcId="{98864438-435E-49D3-A042-28F58C7C5DC8}" destId="{63C208DF-3386-44A7-8DC5-CED773F9B2AD}" srcOrd="1" destOrd="0" parTransId="{E1F100A1-30EF-45DA-91EB-066485F28C88}" sibTransId="{FFD4F6FA-924D-4892-A329-6E6FFE891D50}"/>
    <dgm:cxn modelId="{186B680C-A103-4F0A-AD89-7E5E4C99666D}" type="presOf" srcId="{63C208DF-3386-44A7-8DC5-CED773F9B2AD}" destId="{36E61C37-0C96-4C20-8A1B-43A30D4488AC}" srcOrd="2" destOrd="0" presId="urn:microsoft.com/office/officeart/2005/8/layout/gear1"/>
    <dgm:cxn modelId="{8613C10C-A952-4933-833D-C995E1DC81FA}" type="presParOf" srcId="{3453DC1F-EC8C-4FD1-81BC-71FEE53D2553}" destId="{EA924576-A0BD-47EF-820B-D1B653A4636D}" srcOrd="0" destOrd="0" presId="urn:microsoft.com/office/officeart/2005/8/layout/gear1"/>
    <dgm:cxn modelId="{5D741513-3084-4A79-88E8-C5D16D6BBE22}" type="presParOf" srcId="{3453DC1F-EC8C-4FD1-81BC-71FEE53D2553}" destId="{4F0B4EC4-76D8-4B13-8579-9549899A7E81}" srcOrd="1" destOrd="0" presId="urn:microsoft.com/office/officeart/2005/8/layout/gear1"/>
    <dgm:cxn modelId="{E93631C6-8742-49CE-9BC7-CB5F850BE60C}" type="presParOf" srcId="{3453DC1F-EC8C-4FD1-81BC-71FEE53D2553}" destId="{3BA1C622-BD15-4DA3-8CA2-B43F0C001A0B}" srcOrd="2" destOrd="0" presId="urn:microsoft.com/office/officeart/2005/8/layout/gear1"/>
    <dgm:cxn modelId="{6331BFEF-BFA9-4F79-A0F6-671DC4DF666D}" type="presParOf" srcId="{3453DC1F-EC8C-4FD1-81BC-71FEE53D2553}" destId="{F78F3F04-64F7-43F9-8644-17139C0D7A37}" srcOrd="3" destOrd="0" presId="urn:microsoft.com/office/officeart/2005/8/layout/gear1"/>
    <dgm:cxn modelId="{522860D6-5A40-4B14-996E-F4E1FC6185BC}" type="presParOf" srcId="{3453DC1F-EC8C-4FD1-81BC-71FEE53D2553}" destId="{1310B314-0E51-4C8E-BEA7-289DE4FCA360}" srcOrd="4" destOrd="0" presId="urn:microsoft.com/office/officeart/2005/8/layout/gear1"/>
    <dgm:cxn modelId="{1B0EACEC-36B2-483F-AC7C-02ED64435D85}" type="presParOf" srcId="{3453DC1F-EC8C-4FD1-81BC-71FEE53D2553}" destId="{36E61C37-0C96-4C20-8A1B-43A30D4488AC}" srcOrd="5" destOrd="0" presId="urn:microsoft.com/office/officeart/2005/8/layout/gear1"/>
    <dgm:cxn modelId="{D3BCD408-156B-466E-9DED-114D0B26239A}" type="presParOf" srcId="{3453DC1F-EC8C-4FD1-81BC-71FEE53D2553}" destId="{C4F4746E-1E73-4AFB-A74D-135934A378A8}" srcOrd="6" destOrd="0" presId="urn:microsoft.com/office/officeart/2005/8/layout/gear1"/>
    <dgm:cxn modelId="{9BCC696B-4E25-4CDD-8802-586DC6FD63DF}" type="presParOf" srcId="{3453DC1F-EC8C-4FD1-81BC-71FEE53D2553}" destId="{FFE7D4D0-C72C-489C-BEF5-31DFDC8D2A7C}" srcOrd="7" destOrd="0" presId="urn:microsoft.com/office/officeart/2005/8/layout/gear1"/>
    <dgm:cxn modelId="{83506C8F-093E-4A67-8F64-C8825EFB31E8}" type="presParOf" srcId="{3453DC1F-EC8C-4FD1-81BC-71FEE53D2553}" destId="{522887BE-D1EA-4D33-9C6E-376355D9A0C3}" srcOrd="8" destOrd="0" presId="urn:microsoft.com/office/officeart/2005/8/layout/gear1"/>
    <dgm:cxn modelId="{0D4B3DB4-3AFF-4D09-A950-0577040AF6E6}" type="presParOf" srcId="{3453DC1F-EC8C-4FD1-81BC-71FEE53D2553}" destId="{8DBDC57D-7C9E-4A15-BDA5-8B1CAD592576}" srcOrd="9" destOrd="0" presId="urn:microsoft.com/office/officeart/2005/8/layout/gear1"/>
    <dgm:cxn modelId="{CBEA6F80-06A1-41F3-833B-A51D16107BEF}" type="presParOf" srcId="{3453DC1F-EC8C-4FD1-81BC-71FEE53D2553}" destId="{A970366F-1EF5-46A5-9463-66ECCE0B54E4}" srcOrd="10" destOrd="0" presId="urn:microsoft.com/office/officeart/2005/8/layout/gear1"/>
    <dgm:cxn modelId="{A7AD60D7-3F07-468A-807E-5D06511BD0C1}" type="presParOf" srcId="{3453DC1F-EC8C-4FD1-81BC-71FEE53D2553}" destId="{2E7A107F-B054-4241-88D7-B8BF2FDA3782}" srcOrd="11" destOrd="0" presId="urn:microsoft.com/office/officeart/2005/8/layout/gear1"/>
    <dgm:cxn modelId="{E142B88E-1CBD-406F-8BDB-BC7D7D857DCB}" type="presParOf" srcId="{3453DC1F-EC8C-4FD1-81BC-71FEE53D2553}" destId="{8CB37A92-DA30-4A88-A616-780F4CCF03E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F3A637-4591-4904-90C1-060D2AC15D29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211CDB7A-104E-47DD-A7BF-11A70D50FFCC}">
      <dgm:prSet phldrT="[Text]" custT="1"/>
      <dgm:spPr/>
      <dgm:t>
        <a:bodyPr/>
        <a:lstStyle/>
        <a:p>
          <a:r>
            <a:rPr lang="en-US" sz="1700" dirty="0"/>
            <a:t>2-3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en-US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dirty="0"/>
            <a:t>obtained in the lab but the result was not as desired in the room</a:t>
          </a:r>
        </a:p>
      </dgm:t>
    </dgm:pt>
    <dgm:pt modelId="{0C7A18DF-9D6C-4697-804E-04384EC52CCF}" type="parTrans" cxnId="{ED0B1E5C-3AB5-4919-ADEE-7A8C33C70813}">
      <dgm:prSet/>
      <dgm:spPr/>
      <dgm:t>
        <a:bodyPr/>
        <a:lstStyle/>
        <a:p>
          <a:endParaRPr lang="en-US"/>
        </a:p>
      </dgm:t>
    </dgm:pt>
    <dgm:pt modelId="{EB157818-D7E3-4F72-A02F-F129DBD87679}" type="sibTrans" cxnId="{ED0B1E5C-3AB5-4919-ADEE-7A8C33C70813}">
      <dgm:prSet/>
      <dgm:spPr/>
      <dgm:t>
        <a:bodyPr/>
        <a:lstStyle/>
        <a:p>
          <a:endParaRPr lang="en-US"/>
        </a:p>
      </dgm:t>
    </dgm:pt>
    <dgm:pt modelId="{A8CDE092-F101-44C1-A805-5AA85CEDAC6D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Environmental factors (</a:t>
          </a:r>
          <a:r>
            <a:rPr lang="en-US" dirty="0" err="1"/>
            <a:t>Humidity,wind</a:t>
          </a:r>
          <a:r>
            <a:rPr lang="en-US" dirty="0"/>
            <a:t> speed etc.) outside the model room were irregular</a:t>
          </a:r>
        </a:p>
        <a:p>
          <a:endParaRPr lang="en-US" dirty="0"/>
        </a:p>
      </dgm:t>
    </dgm:pt>
    <dgm:pt modelId="{DFACF4DA-7BE8-4450-ACCE-0A768CAB50C9}" type="parTrans" cxnId="{CD5AD219-06BF-4246-8FE3-4BD621F17E4A}">
      <dgm:prSet/>
      <dgm:spPr/>
      <dgm:t>
        <a:bodyPr/>
        <a:lstStyle/>
        <a:p>
          <a:endParaRPr lang="en-US"/>
        </a:p>
      </dgm:t>
    </dgm:pt>
    <dgm:pt modelId="{93309B81-0BAB-49DF-B31E-429FD1335F99}" type="sibTrans" cxnId="{CD5AD219-06BF-4246-8FE3-4BD621F17E4A}">
      <dgm:prSet/>
      <dgm:spPr/>
      <dgm:t>
        <a:bodyPr/>
        <a:lstStyle/>
        <a:p>
          <a:endParaRPr lang="en-US"/>
        </a:p>
      </dgm:t>
    </dgm:pt>
    <dgm:pt modelId="{160C3D3A-91E6-428A-BA85-73AC24CA44D7}" type="pres">
      <dgm:prSet presAssocID="{57F3A637-4591-4904-90C1-060D2AC15D29}" presName="Name0" presStyleCnt="0">
        <dgm:presLayoutVars>
          <dgm:chMax val="7"/>
          <dgm:dir/>
          <dgm:resizeHandles val="exact"/>
        </dgm:presLayoutVars>
      </dgm:prSet>
      <dgm:spPr/>
    </dgm:pt>
    <dgm:pt modelId="{D2EC8091-876F-4F60-AFA4-CF6EE0675CC4}" type="pres">
      <dgm:prSet presAssocID="{57F3A637-4591-4904-90C1-060D2AC15D29}" presName="ellipse1" presStyleLbl="vennNode1" presStyleIdx="0" presStyleCnt="2" custScaleX="83321" custScaleY="81389" custLinFactNeighborX="8309" custLinFactNeighborY="136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9EFF5E8-F8D2-4B52-8E35-7233E79E627A}" type="pres">
      <dgm:prSet presAssocID="{57F3A637-4591-4904-90C1-060D2AC15D29}" presName="ellipse2" presStyleLbl="vennNode1" presStyleIdx="1" presStyleCnt="2" custScaleX="83321" custScaleY="82579" custLinFactNeighborX="-178" custLinFactNeighborY="435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878DFDC4-7805-4987-921D-CC4FBE047FAF}" type="presOf" srcId="{A8CDE092-F101-44C1-A805-5AA85CEDAC6D}" destId="{79EFF5E8-F8D2-4B52-8E35-7233E79E627A}" srcOrd="0" destOrd="0" presId="urn:microsoft.com/office/officeart/2005/8/layout/rings+Icon"/>
    <dgm:cxn modelId="{ED0B1E5C-3AB5-4919-ADEE-7A8C33C70813}" srcId="{57F3A637-4591-4904-90C1-060D2AC15D29}" destId="{211CDB7A-104E-47DD-A7BF-11A70D50FFCC}" srcOrd="0" destOrd="0" parTransId="{0C7A18DF-9D6C-4697-804E-04384EC52CCF}" sibTransId="{EB157818-D7E3-4F72-A02F-F129DBD87679}"/>
    <dgm:cxn modelId="{CD5AD219-06BF-4246-8FE3-4BD621F17E4A}" srcId="{57F3A637-4591-4904-90C1-060D2AC15D29}" destId="{A8CDE092-F101-44C1-A805-5AA85CEDAC6D}" srcOrd="1" destOrd="0" parTransId="{DFACF4DA-7BE8-4450-ACCE-0A768CAB50C9}" sibTransId="{93309B81-0BAB-49DF-B31E-429FD1335F99}"/>
    <dgm:cxn modelId="{B97D56A3-12CA-4D59-81F3-F7F860021FE3}" type="presOf" srcId="{57F3A637-4591-4904-90C1-060D2AC15D29}" destId="{160C3D3A-91E6-428A-BA85-73AC24CA44D7}" srcOrd="0" destOrd="0" presId="urn:microsoft.com/office/officeart/2005/8/layout/rings+Icon"/>
    <dgm:cxn modelId="{165B0034-016C-4A27-87E7-05D459633482}" type="presOf" srcId="{211CDB7A-104E-47DD-A7BF-11A70D50FFCC}" destId="{D2EC8091-876F-4F60-AFA4-CF6EE0675CC4}" srcOrd="0" destOrd="0" presId="urn:microsoft.com/office/officeart/2005/8/layout/rings+Icon"/>
    <dgm:cxn modelId="{AE702D7C-3B3C-499F-8E01-4D8183389928}" type="presParOf" srcId="{160C3D3A-91E6-428A-BA85-73AC24CA44D7}" destId="{D2EC8091-876F-4F60-AFA4-CF6EE0675CC4}" srcOrd="0" destOrd="0" presId="urn:microsoft.com/office/officeart/2005/8/layout/rings+Icon"/>
    <dgm:cxn modelId="{C7A181EE-B365-4683-9874-D704286C6BD8}" type="presParOf" srcId="{160C3D3A-91E6-428A-BA85-73AC24CA44D7}" destId="{79EFF5E8-F8D2-4B52-8E35-7233E79E627A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C8091-876F-4F60-AFA4-CF6EE0675CC4}">
      <dsp:nvSpPr>
        <dsp:cNvPr id="0" name=""/>
        <dsp:cNvSpPr/>
      </dsp:nvSpPr>
      <dsp:spPr>
        <a:xfrm>
          <a:off x="1995596" y="362893"/>
          <a:ext cx="2915290" cy="28478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2-3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℃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/>
            <a:t>obtained in the lab but the result was not as desired in the room</a:t>
          </a:r>
        </a:p>
      </dsp:txBody>
      <dsp:txXfrm>
        <a:off x="2422530" y="779957"/>
        <a:ext cx="2061422" cy="2013765"/>
      </dsp:txXfrm>
    </dsp:sp>
    <dsp:sp modelId="{79EFF5E8-F8D2-4B52-8E35-7233E79E627A}">
      <dsp:nvSpPr>
        <dsp:cNvPr id="0" name=""/>
        <dsp:cNvSpPr/>
      </dsp:nvSpPr>
      <dsp:spPr>
        <a:xfrm>
          <a:off x="3499488" y="2780481"/>
          <a:ext cx="2915290" cy="28895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Environmental factors (</a:t>
          </a:r>
          <a:r>
            <a:rPr lang="en-US" sz="1600" kern="1200" dirty="0" err="1"/>
            <a:t>Humidity,wind</a:t>
          </a:r>
          <a:r>
            <a:rPr lang="en-US" sz="1600" kern="1200" dirty="0"/>
            <a:t> speed etc.) outside the model room were irregular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926422" y="3203643"/>
        <a:ext cx="2061422" cy="2043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7/13/2017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7/13/2017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5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Readings</a:t>
            </a:r>
            <a:r>
              <a:rPr lang="en-US" baseline="0" dirty="0"/>
              <a:t> were not taken on a single day so temperature varied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</a:t>
            </a:r>
            <a:r>
              <a:rPr lang="en-US" baseline="0" dirty="0"/>
              <a:t> experiments can still be done….we can variate the length…speed of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7/13/2017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7/13/2017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7/13/2017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7/13/2017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7/13/2017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aig-russell.co.uk/demos/cone_calculator/" TargetMode="External"/><Relationship Id="rId2" Type="http://schemas.openxmlformats.org/officeDocument/2006/relationships/hyperlink" Target="https://www.youtube.com/watch?v=i2NWr6bRKW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4212" y="1752600"/>
            <a:ext cx="8229600" cy="2895600"/>
          </a:xfrm>
        </p:spPr>
        <p:txBody>
          <a:bodyPr/>
          <a:lstStyle/>
          <a:p>
            <a:r>
              <a:rPr lang="en-US" dirty="0"/>
              <a:t>The Windy Window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4212" y="4800600"/>
            <a:ext cx="9753599" cy="1219200"/>
          </a:xfrm>
        </p:spPr>
        <p:txBody>
          <a:bodyPr>
            <a:normAutofit fontScale="77500" lnSpcReduction="20000"/>
          </a:bodyPr>
          <a:lstStyle/>
          <a:p>
            <a:r>
              <a:rPr lang="it-IT" sz="2800" dirty="0"/>
              <a:t>an Economic and environment friendly air-cooler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The Doon School, Dehradun, india</a:t>
            </a:r>
          </a:p>
          <a:p>
            <a:endParaRPr lang="it-IT" dirty="0"/>
          </a:p>
          <a:p>
            <a:r>
              <a:rPr lang="it-IT" dirty="0"/>
              <a:t>Mahip Agarwal,Aditya Goel,Shathaayu Patil &amp; Shivendra P.Singh</a:t>
            </a:r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6065409"/>
            <a:ext cx="1219200" cy="7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4213038"/>
              </p:ext>
            </p:extLst>
          </p:nvPr>
        </p:nvGraphicFramePr>
        <p:xfrm>
          <a:off x="2284412" y="-76200"/>
          <a:ext cx="10287000" cy="684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9157EE-ABB6-4A15-8309-ABF30996BA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4642404"/>
            <a:ext cx="2895599" cy="2171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E0A3E5-939C-40C3-B7D3-8EBEFADFC3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2362200"/>
            <a:ext cx="2891688" cy="2168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05CBF3-7FD5-458A-8F11-56B197F612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76200"/>
            <a:ext cx="2895599" cy="2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0516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9FB740C0-FB05-4891-A3A1-A6570D1D645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46212" y="2086618"/>
          <a:ext cx="7772400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2"/>
          <p:cNvSpPr txBox="1">
            <a:spLocks/>
          </p:cNvSpPr>
          <p:nvPr/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Collection and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71012" y="1600200"/>
            <a:ext cx="259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Conclusions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window is closed, the room gets heated up the most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window is open  the room is cooler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Windy Window is not lowering the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42D0C6-1203-4B3F-BC09-2994B9BDC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06" y="1905000"/>
            <a:ext cx="7680506" cy="4606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A84BFD-D3D6-485A-B0F9-B4EB2018FD44}"/>
              </a:ext>
            </a:extLst>
          </p:cNvPr>
          <p:cNvSpPr txBox="1"/>
          <p:nvPr/>
        </p:nvSpPr>
        <p:spPr>
          <a:xfrm rot="16200000">
            <a:off x="-230188" y="402346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Temperature (in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B95425-C992-4CFC-875E-AA2EC1DC5F14}"/>
              </a:ext>
            </a:extLst>
          </p:cNvPr>
          <p:cNvSpPr txBox="1"/>
          <p:nvPr/>
        </p:nvSpPr>
        <p:spPr>
          <a:xfrm>
            <a:off x="3778159" y="5802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Time (in Minute)</a:t>
            </a:r>
          </a:p>
        </p:txBody>
      </p:sp>
    </p:spTree>
    <p:extLst>
      <p:ext uri="{BB962C8B-B14F-4D97-AF65-F5344CB8AC3E}">
        <p14:creationId xmlns:p14="http://schemas.microsoft.com/office/powerpoint/2010/main" val="592593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08211" y="971477"/>
            <a:ext cx="7873598" cy="4915047"/>
            <a:chOff x="2157612" y="890296"/>
            <a:chExt cx="7873598" cy="4915047"/>
          </a:xfrm>
        </p:grpSpPr>
        <p:sp>
          <p:nvSpPr>
            <p:cNvPr id="10" name="Freeform: Shape 9"/>
            <p:cNvSpPr/>
            <p:nvPr/>
          </p:nvSpPr>
          <p:spPr>
            <a:xfrm>
              <a:off x="2157612" y="890296"/>
              <a:ext cx="7873597" cy="664195"/>
            </a:xfrm>
            <a:custGeom>
              <a:avLst/>
              <a:gdLst>
                <a:gd name="connsiteX0" fmla="*/ 0 w 7306152"/>
                <a:gd name="connsiteY0" fmla="*/ 0 h 664195"/>
                <a:gd name="connsiteX1" fmla="*/ 7306152 w 7306152"/>
                <a:gd name="connsiteY1" fmla="*/ 0 h 664195"/>
                <a:gd name="connsiteX2" fmla="*/ 7306152 w 7306152"/>
                <a:gd name="connsiteY2" fmla="*/ 664195 h 664195"/>
                <a:gd name="connsiteX3" fmla="*/ 0 w 7306152"/>
                <a:gd name="connsiteY3" fmla="*/ 664195 h 664195"/>
                <a:gd name="connsiteX4" fmla="*/ 0 w 7306152"/>
                <a:gd name="connsiteY4" fmla="*/ 0 h 66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6152" h="664195">
                  <a:moveTo>
                    <a:pt x="0" y="0"/>
                  </a:moveTo>
                  <a:lnTo>
                    <a:pt x="7306152" y="0"/>
                  </a:lnTo>
                  <a:lnTo>
                    <a:pt x="7306152" y="664195"/>
                  </a:lnTo>
                  <a:lnTo>
                    <a:pt x="0" y="6641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b" anchorCtr="0">
              <a:noAutofit/>
            </a:bodyPr>
            <a:lstStyle/>
            <a:p>
              <a:pPr marL="0" lvl="0" indent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Why was the temperature difference not attained? </a:t>
              </a:r>
            </a:p>
          </p:txBody>
        </p:sp>
        <p:sp>
          <p:nvSpPr>
            <p:cNvPr id="11" name="Arrow: Chevron 10"/>
            <p:cNvSpPr/>
            <p:nvPr/>
          </p:nvSpPr>
          <p:spPr>
            <a:xfrm>
              <a:off x="2157613" y="1554492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Chevron 11"/>
            <p:cNvSpPr/>
            <p:nvPr/>
          </p:nvSpPr>
          <p:spPr>
            <a:xfrm>
              <a:off x="3184534" y="1554492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12"/>
            <p:cNvSpPr/>
            <p:nvPr/>
          </p:nvSpPr>
          <p:spPr>
            <a:xfrm>
              <a:off x="4212266" y="1554492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w: Chevron 13"/>
            <p:cNvSpPr/>
            <p:nvPr/>
          </p:nvSpPr>
          <p:spPr>
            <a:xfrm>
              <a:off x="5239186" y="1554492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Chevron 14"/>
            <p:cNvSpPr/>
            <p:nvPr/>
          </p:nvSpPr>
          <p:spPr>
            <a:xfrm>
              <a:off x="6266918" y="1554492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rrow: Chevron 15"/>
            <p:cNvSpPr/>
            <p:nvPr/>
          </p:nvSpPr>
          <p:spPr>
            <a:xfrm>
              <a:off x="7293839" y="1554492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Chevron 16"/>
            <p:cNvSpPr/>
            <p:nvPr/>
          </p:nvSpPr>
          <p:spPr>
            <a:xfrm>
              <a:off x="8321571" y="1554492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: Shape 17"/>
            <p:cNvSpPr/>
            <p:nvPr/>
          </p:nvSpPr>
          <p:spPr>
            <a:xfrm>
              <a:off x="2157613" y="1643410"/>
              <a:ext cx="7401132" cy="1082393"/>
            </a:xfrm>
            <a:custGeom>
              <a:avLst/>
              <a:gdLst>
                <a:gd name="connsiteX0" fmla="*/ 0 w 7401132"/>
                <a:gd name="connsiteY0" fmla="*/ 0 h 1082393"/>
                <a:gd name="connsiteX1" fmla="*/ 7401132 w 7401132"/>
                <a:gd name="connsiteY1" fmla="*/ 0 h 1082393"/>
                <a:gd name="connsiteX2" fmla="*/ 7401132 w 7401132"/>
                <a:gd name="connsiteY2" fmla="*/ 1082393 h 1082393"/>
                <a:gd name="connsiteX3" fmla="*/ 0 w 7401132"/>
                <a:gd name="connsiteY3" fmla="*/ 1082393 h 1082393"/>
                <a:gd name="connsiteX4" fmla="*/ 0 w 7401132"/>
                <a:gd name="connsiteY4" fmla="*/ 0 h 108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1132" h="1082393">
                  <a:moveTo>
                    <a:pt x="0" y="0"/>
                  </a:moveTo>
                  <a:lnTo>
                    <a:pt x="7401132" y="0"/>
                  </a:lnTo>
                  <a:lnTo>
                    <a:pt x="7401132" y="1082393"/>
                  </a:lnTo>
                  <a:lnTo>
                    <a:pt x="0" y="10823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2157613" y="3015722"/>
              <a:ext cx="7306152" cy="664195"/>
            </a:xfrm>
            <a:custGeom>
              <a:avLst/>
              <a:gdLst>
                <a:gd name="connsiteX0" fmla="*/ 0 w 7306152"/>
                <a:gd name="connsiteY0" fmla="*/ 0 h 664195"/>
                <a:gd name="connsiteX1" fmla="*/ 7306152 w 7306152"/>
                <a:gd name="connsiteY1" fmla="*/ 0 h 664195"/>
                <a:gd name="connsiteX2" fmla="*/ 7306152 w 7306152"/>
                <a:gd name="connsiteY2" fmla="*/ 664195 h 664195"/>
                <a:gd name="connsiteX3" fmla="*/ 0 w 7306152"/>
                <a:gd name="connsiteY3" fmla="*/ 664195 h 664195"/>
                <a:gd name="connsiteX4" fmla="*/ 0 w 7306152"/>
                <a:gd name="connsiteY4" fmla="*/ 0 h 66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6152" h="664195">
                  <a:moveTo>
                    <a:pt x="0" y="0"/>
                  </a:moveTo>
                  <a:lnTo>
                    <a:pt x="7306152" y="0"/>
                  </a:lnTo>
                  <a:lnTo>
                    <a:pt x="7306152" y="664195"/>
                  </a:lnTo>
                  <a:lnTo>
                    <a:pt x="0" y="6641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b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 dirty="0"/>
            </a:p>
          </p:txBody>
        </p:sp>
        <p:sp>
          <p:nvSpPr>
            <p:cNvPr id="20" name="Arrow: Chevron 19"/>
            <p:cNvSpPr/>
            <p:nvPr/>
          </p:nvSpPr>
          <p:spPr>
            <a:xfrm>
              <a:off x="2157613" y="3679918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Chevron 20"/>
            <p:cNvSpPr/>
            <p:nvPr/>
          </p:nvSpPr>
          <p:spPr>
            <a:xfrm>
              <a:off x="3184534" y="3679918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rrow: Chevron 21"/>
            <p:cNvSpPr/>
            <p:nvPr/>
          </p:nvSpPr>
          <p:spPr>
            <a:xfrm>
              <a:off x="4212266" y="3679918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Arrow: Chevron 22"/>
            <p:cNvSpPr/>
            <p:nvPr/>
          </p:nvSpPr>
          <p:spPr>
            <a:xfrm>
              <a:off x="5239186" y="3679918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Arrow: Chevron 23"/>
            <p:cNvSpPr/>
            <p:nvPr/>
          </p:nvSpPr>
          <p:spPr>
            <a:xfrm>
              <a:off x="6266918" y="3679918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rrow: Chevron 24"/>
            <p:cNvSpPr/>
            <p:nvPr/>
          </p:nvSpPr>
          <p:spPr>
            <a:xfrm>
              <a:off x="7293839" y="3679918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rrow: Chevron 25"/>
            <p:cNvSpPr/>
            <p:nvPr/>
          </p:nvSpPr>
          <p:spPr>
            <a:xfrm>
              <a:off x="8321571" y="3679918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: Shape 26"/>
            <p:cNvSpPr/>
            <p:nvPr/>
          </p:nvSpPr>
          <p:spPr>
            <a:xfrm>
              <a:off x="2157613" y="3815217"/>
              <a:ext cx="7401132" cy="1082393"/>
            </a:xfrm>
            <a:custGeom>
              <a:avLst/>
              <a:gdLst>
                <a:gd name="connsiteX0" fmla="*/ 0 w 7401132"/>
                <a:gd name="connsiteY0" fmla="*/ 0 h 1082393"/>
                <a:gd name="connsiteX1" fmla="*/ 7401132 w 7401132"/>
                <a:gd name="connsiteY1" fmla="*/ 0 h 1082393"/>
                <a:gd name="connsiteX2" fmla="*/ 7401132 w 7401132"/>
                <a:gd name="connsiteY2" fmla="*/ 1082393 h 1082393"/>
                <a:gd name="connsiteX3" fmla="*/ 0 w 7401132"/>
                <a:gd name="connsiteY3" fmla="*/ 1082393 h 1082393"/>
                <a:gd name="connsiteX4" fmla="*/ 0 w 7401132"/>
                <a:gd name="connsiteY4" fmla="*/ 0 h 108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1132" h="1082393">
                  <a:moveTo>
                    <a:pt x="0" y="0"/>
                  </a:moveTo>
                  <a:lnTo>
                    <a:pt x="7401132" y="0"/>
                  </a:lnTo>
                  <a:lnTo>
                    <a:pt x="7401132" y="1082393"/>
                  </a:lnTo>
                  <a:lnTo>
                    <a:pt x="0" y="10823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2157613" y="5141148"/>
              <a:ext cx="7306152" cy="664195"/>
            </a:xfrm>
            <a:custGeom>
              <a:avLst/>
              <a:gdLst>
                <a:gd name="connsiteX0" fmla="*/ 0 w 7306152"/>
                <a:gd name="connsiteY0" fmla="*/ 0 h 664195"/>
                <a:gd name="connsiteX1" fmla="*/ 7306152 w 7306152"/>
                <a:gd name="connsiteY1" fmla="*/ 0 h 664195"/>
                <a:gd name="connsiteX2" fmla="*/ 7306152 w 7306152"/>
                <a:gd name="connsiteY2" fmla="*/ 664195 h 664195"/>
                <a:gd name="connsiteX3" fmla="*/ 0 w 7306152"/>
                <a:gd name="connsiteY3" fmla="*/ 664195 h 664195"/>
                <a:gd name="connsiteX4" fmla="*/ 0 w 7306152"/>
                <a:gd name="connsiteY4" fmla="*/ 0 h 66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6152" h="664195">
                  <a:moveTo>
                    <a:pt x="0" y="0"/>
                  </a:moveTo>
                  <a:lnTo>
                    <a:pt x="7306152" y="0"/>
                  </a:lnTo>
                  <a:lnTo>
                    <a:pt x="7306152" y="664195"/>
                  </a:lnTo>
                  <a:lnTo>
                    <a:pt x="0" y="6641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b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 dirty="0"/>
            </a:p>
          </p:txBody>
        </p:sp>
        <p:sp>
          <p:nvSpPr>
            <p:cNvPr id="29" name="Parallelogram 28"/>
            <p:cNvSpPr/>
            <p:nvPr/>
          </p:nvSpPr>
          <p:spPr>
            <a:xfrm>
              <a:off x="7253859" y="4876799"/>
              <a:ext cx="974153" cy="162358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0" name="Freeform: Shape 29"/>
          <p:cNvSpPr/>
          <p:nvPr/>
        </p:nvSpPr>
        <p:spPr>
          <a:xfrm>
            <a:off x="2208211" y="1737663"/>
            <a:ext cx="7401132" cy="1082393"/>
          </a:xfrm>
          <a:custGeom>
            <a:avLst/>
            <a:gdLst>
              <a:gd name="connsiteX0" fmla="*/ 0 w 7401132"/>
              <a:gd name="connsiteY0" fmla="*/ 0 h 1082393"/>
              <a:gd name="connsiteX1" fmla="*/ 7401132 w 7401132"/>
              <a:gd name="connsiteY1" fmla="*/ 0 h 1082393"/>
              <a:gd name="connsiteX2" fmla="*/ 7401132 w 7401132"/>
              <a:gd name="connsiteY2" fmla="*/ 1082393 h 1082393"/>
              <a:gd name="connsiteX3" fmla="*/ 0 w 7401132"/>
              <a:gd name="connsiteY3" fmla="*/ 1082393 h 1082393"/>
              <a:gd name="connsiteX4" fmla="*/ 0 w 7401132"/>
              <a:gd name="connsiteY4" fmla="*/ 0 h 108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1132" h="1082393">
                <a:moveTo>
                  <a:pt x="0" y="0"/>
                </a:moveTo>
                <a:lnTo>
                  <a:pt x="7401132" y="0"/>
                </a:lnTo>
                <a:lnTo>
                  <a:pt x="7401132" y="1082393"/>
                </a:lnTo>
                <a:lnTo>
                  <a:pt x="0" y="10823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dirty="0"/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/>
              <a:t>Air is moving at a low speed (0.8 m/s), hence it does not have enough energy to pass through the small opening</a:t>
            </a:r>
            <a:endParaRPr lang="en-US" sz="2400" kern="1200" dirty="0"/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 dirty="0"/>
          </a:p>
        </p:txBody>
      </p:sp>
      <p:sp>
        <p:nvSpPr>
          <p:cNvPr id="31" name="Freeform: Shape 30"/>
          <p:cNvSpPr/>
          <p:nvPr/>
        </p:nvSpPr>
        <p:spPr>
          <a:xfrm>
            <a:off x="2208211" y="3077582"/>
            <a:ext cx="7873597" cy="664195"/>
          </a:xfrm>
          <a:custGeom>
            <a:avLst/>
            <a:gdLst>
              <a:gd name="connsiteX0" fmla="*/ 0 w 7306152"/>
              <a:gd name="connsiteY0" fmla="*/ 0 h 664195"/>
              <a:gd name="connsiteX1" fmla="*/ 7306152 w 7306152"/>
              <a:gd name="connsiteY1" fmla="*/ 0 h 664195"/>
              <a:gd name="connsiteX2" fmla="*/ 7306152 w 7306152"/>
              <a:gd name="connsiteY2" fmla="*/ 664195 h 664195"/>
              <a:gd name="connsiteX3" fmla="*/ 0 w 7306152"/>
              <a:gd name="connsiteY3" fmla="*/ 664195 h 664195"/>
              <a:gd name="connsiteX4" fmla="*/ 0 w 7306152"/>
              <a:gd name="connsiteY4" fmla="*/ 0 h 66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6152" h="664195">
                <a:moveTo>
                  <a:pt x="0" y="0"/>
                </a:moveTo>
                <a:lnTo>
                  <a:pt x="7306152" y="0"/>
                </a:lnTo>
                <a:lnTo>
                  <a:pt x="7306152" y="664195"/>
                </a:lnTo>
                <a:lnTo>
                  <a:pt x="0" y="6641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b" anchorCtr="0">
            <a:noAutofit/>
          </a:bodyPr>
          <a:lstStyle/>
          <a:p>
            <a:pPr marL="0" lvl="0" indent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What can be done now ?</a:t>
            </a:r>
          </a:p>
        </p:txBody>
      </p:sp>
      <p:sp>
        <p:nvSpPr>
          <p:cNvPr id="34" name="Freeform: Shape 33"/>
          <p:cNvSpPr/>
          <p:nvPr/>
        </p:nvSpPr>
        <p:spPr>
          <a:xfrm>
            <a:off x="2208211" y="3885993"/>
            <a:ext cx="7401132" cy="1082393"/>
          </a:xfrm>
          <a:custGeom>
            <a:avLst/>
            <a:gdLst>
              <a:gd name="connsiteX0" fmla="*/ 0 w 7401132"/>
              <a:gd name="connsiteY0" fmla="*/ 0 h 1082393"/>
              <a:gd name="connsiteX1" fmla="*/ 7401132 w 7401132"/>
              <a:gd name="connsiteY1" fmla="*/ 0 h 1082393"/>
              <a:gd name="connsiteX2" fmla="*/ 7401132 w 7401132"/>
              <a:gd name="connsiteY2" fmla="*/ 1082393 h 1082393"/>
              <a:gd name="connsiteX3" fmla="*/ 0 w 7401132"/>
              <a:gd name="connsiteY3" fmla="*/ 1082393 h 1082393"/>
              <a:gd name="connsiteX4" fmla="*/ 0 w 7401132"/>
              <a:gd name="connsiteY4" fmla="*/ 0 h 108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1132" h="1082393">
                <a:moveTo>
                  <a:pt x="0" y="0"/>
                </a:moveTo>
                <a:lnTo>
                  <a:pt x="7401132" y="0"/>
                </a:lnTo>
                <a:lnTo>
                  <a:pt x="7401132" y="1082393"/>
                </a:lnTo>
                <a:lnTo>
                  <a:pt x="0" y="10823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/>
              <a:t>Create low pressure in the room which will create a pull and hence air will enter at an increased speed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136203154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 rot="16200000">
            <a:off x="-2743201" y="2743200"/>
            <a:ext cx="6858003" cy="13716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Limitations &amp; Errors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674811" y="2895601"/>
            <a:ext cx="4416552" cy="32766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6402261" y="2895601"/>
            <a:ext cx="4416552" cy="32766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7" name="Title 8"/>
          <p:cNvSpPr txBox="1">
            <a:spLocks/>
          </p:cNvSpPr>
          <p:nvPr/>
        </p:nvSpPr>
        <p:spPr>
          <a:xfrm>
            <a:off x="4341812" y="2209801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522412" y="512586"/>
            <a:ext cx="8125883" cy="5832828"/>
            <a:chOff x="2235729" y="491774"/>
            <a:chExt cx="8125883" cy="5832828"/>
          </a:xfrm>
        </p:grpSpPr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658041913"/>
                </p:ext>
              </p:extLst>
            </p:nvPr>
          </p:nvGraphicFramePr>
          <p:xfrm>
            <a:off x="2235729" y="491774"/>
            <a:ext cx="8125883" cy="58328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9" name="Group 18"/>
            <p:cNvGrpSpPr/>
            <p:nvPr/>
          </p:nvGrpSpPr>
          <p:grpSpPr>
            <a:xfrm>
              <a:off x="7115578" y="773307"/>
              <a:ext cx="2915538" cy="2847893"/>
              <a:chOff x="3373128" y="-2111893"/>
              <a:chExt cx="2915538" cy="284789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73128" y="-2111893"/>
                <a:ext cx="2915538" cy="284789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1" name="Oval 4"/>
              <p:cNvSpPr txBox="1"/>
              <p:nvPr/>
            </p:nvSpPr>
            <p:spPr>
              <a:xfrm>
                <a:off x="3827279" y="-1546165"/>
                <a:ext cx="2061596" cy="20137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700" kern="1200" dirty="0"/>
                  <a:t>Length of the cone was not varied (Future Aim)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131562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598612" y="457201"/>
            <a:ext cx="9134391" cy="1676400"/>
          </a:xfrm>
        </p:spPr>
        <p:txBody>
          <a:bodyPr/>
          <a:lstStyle/>
          <a:p>
            <a:r>
              <a:rPr lang="en-US" dirty="0"/>
              <a:t>Works when the wind speed is above 3.5m/s</a:t>
            </a:r>
          </a:p>
          <a:p>
            <a:r>
              <a:rPr lang="en-US" dirty="0"/>
              <a:t>Can be used in well ventilated houses or locations (flat) with high wind speeds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6200000">
            <a:off x="-2888395" y="2734406"/>
            <a:ext cx="684041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Conclusions/ Future Plans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8612" y="2374880"/>
            <a:ext cx="4087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i="1" u="sng" dirty="0"/>
              <a:t>Future Aims </a:t>
            </a:r>
            <a:r>
              <a:rPr lang="en-IN" sz="2400" i="1" dirty="0"/>
              <a:t>- </a:t>
            </a:r>
            <a:r>
              <a:rPr lang="en-IN" sz="2400" dirty="0"/>
              <a:t> </a:t>
            </a:r>
          </a:p>
          <a:p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Modify it further to reach maximum attainable temperature difference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Make a working and effective model and use wherever needed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22A443-A497-497C-8C1A-A832A7EC9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12" y="1828800"/>
            <a:ext cx="5401020" cy="4638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092031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https://www.youtube.com/watch?v=i2NWr6bRKWU</a:t>
            </a:r>
            <a:endParaRPr lang="en-US" dirty="0"/>
          </a:p>
          <a:p>
            <a:r>
              <a:rPr lang="en-US" dirty="0">
                <a:hlinkClick r:id="rId3"/>
              </a:rPr>
              <a:t>http://craig-russell.co.uk/demos/cone_calculator/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6662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17462" y="1066800"/>
            <a:ext cx="3953903" cy="5547325"/>
            <a:chOff x="3171818" y="795898"/>
            <a:chExt cx="3953903" cy="5547325"/>
          </a:xfrm>
        </p:grpSpPr>
        <p:sp>
          <p:nvSpPr>
            <p:cNvPr id="4" name="Rectangle 3"/>
            <p:cNvSpPr/>
            <p:nvPr/>
          </p:nvSpPr>
          <p:spPr>
            <a:xfrm>
              <a:off x="4132305" y="1744148"/>
              <a:ext cx="20329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i="0" kern="120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rPr>
                <a:t>Grazie</a:t>
              </a:r>
              <a:endPara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221272" y="2692398"/>
              <a:ext cx="18549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kern="1200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 </a:t>
              </a:r>
              <a:r>
                <a:rPr lang="zh-CN" sz="5400" b="1" kern="1200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谢谢</a:t>
              </a:r>
              <a:r>
                <a:rPr lang="en-US" altLang="zh-CN" sz="5400" b="1" kern="1200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 </a:t>
              </a:r>
              <a:endPara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0671" y="3640648"/>
              <a:ext cx="24961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i-IN" sz="5400" b="1" i="0" kern="1200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धन्यवाद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71818" y="4588897"/>
              <a:ext cx="3953903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z-Cyrl-AZ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рақмет сізге</a:t>
              </a:r>
            </a:p>
            <a:p>
              <a:pPr algn="ctr"/>
              <a:endPara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10532" y="795898"/>
              <a:ext cx="32764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kern="1200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Thank You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76" y="2352675"/>
            <a:ext cx="2629838" cy="215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84" y="3911550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10" y="803826"/>
            <a:ext cx="2124075" cy="215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6312E54-E645-4649-85C1-18216A74C9FE}"/>
              </a:ext>
            </a:extLst>
          </p:cNvPr>
          <p:cNvSpPr/>
          <p:nvPr/>
        </p:nvSpPr>
        <p:spPr>
          <a:xfrm>
            <a:off x="3732212" y="295084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謝謝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559492-0C03-407E-BAFA-F13987FBD9A8}"/>
              </a:ext>
            </a:extLst>
          </p:cNvPr>
          <p:cNvSpPr/>
          <p:nvPr/>
        </p:nvSpPr>
        <p:spPr>
          <a:xfrm>
            <a:off x="6700937" y="2947729"/>
            <a:ext cx="1718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5400" b="1" dirty="0">
                <a:ln/>
                <a:solidFill>
                  <a:schemeClr val="accent3"/>
                </a:solidFill>
              </a:rPr>
              <a:t>多謝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35666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802" y="381000"/>
            <a:ext cx="9144001" cy="838200"/>
          </a:xfrm>
        </p:spPr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371600"/>
            <a:ext cx="9134391" cy="5930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Study the factors affecting the cooling produced by the Eco-Cooler.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2412" y="1905000"/>
            <a:ext cx="9144001" cy="702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Points of Elaboration:-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752" y="2828827"/>
            <a:ext cx="496261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n-IN" dirty="0"/>
              <a:t>The optimum size of inner and outer diameter of the cone required for effective cooling.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IN" dirty="0"/>
              <a:t>Effectiveness of the cooler with reference to Indian context.</a:t>
            </a:r>
          </a:p>
          <a:p>
            <a:pPr algn="just"/>
            <a:endParaRPr lang="en-IN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81B2C4-C177-4448-B472-8B4EE64F5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2133600"/>
            <a:ext cx="3962400" cy="4027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46606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704012" y="1219200"/>
            <a:ext cx="4740099" cy="5491742"/>
            <a:chOff x="3724363" y="1752600"/>
            <a:chExt cx="4740099" cy="5491742"/>
          </a:xfrm>
        </p:grpSpPr>
        <p:sp>
          <p:nvSpPr>
            <p:cNvPr id="11" name="Shape 10"/>
            <p:cNvSpPr/>
            <p:nvPr/>
          </p:nvSpPr>
          <p:spPr>
            <a:xfrm>
              <a:off x="3724363" y="1752600"/>
              <a:ext cx="4740099" cy="3792079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3920305" y="1988375"/>
              <a:ext cx="4367662" cy="1516831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Arrow: Down 5"/>
            <p:cNvSpPr/>
            <p:nvPr/>
          </p:nvSpPr>
          <p:spPr>
            <a:xfrm>
              <a:off x="5687685" y="5686882"/>
              <a:ext cx="846446" cy="541725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: Shape 6"/>
            <p:cNvSpPr/>
            <p:nvPr/>
          </p:nvSpPr>
          <p:spPr>
            <a:xfrm>
              <a:off x="4079437" y="6228607"/>
              <a:ext cx="4062942" cy="1015735"/>
            </a:xfrm>
            <a:custGeom>
              <a:avLst/>
              <a:gdLst>
                <a:gd name="connsiteX0" fmla="*/ 0 w 4062942"/>
                <a:gd name="connsiteY0" fmla="*/ 0 h 1015735"/>
                <a:gd name="connsiteX1" fmla="*/ 4062942 w 4062942"/>
                <a:gd name="connsiteY1" fmla="*/ 0 h 1015735"/>
                <a:gd name="connsiteX2" fmla="*/ 4062942 w 4062942"/>
                <a:gd name="connsiteY2" fmla="*/ 1015735 h 1015735"/>
                <a:gd name="connsiteX3" fmla="*/ 0 w 4062942"/>
                <a:gd name="connsiteY3" fmla="*/ 1015735 h 1015735"/>
                <a:gd name="connsiteX4" fmla="*/ 0 w 4062942"/>
                <a:gd name="connsiteY4" fmla="*/ 0 h 101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2942" h="1015735">
                  <a:moveTo>
                    <a:pt x="0" y="0"/>
                  </a:moveTo>
                  <a:lnTo>
                    <a:pt x="4062942" y="0"/>
                  </a:lnTo>
                  <a:lnTo>
                    <a:pt x="4062942" y="1015735"/>
                  </a:lnTo>
                  <a:lnTo>
                    <a:pt x="0" y="10157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Adiabatic expansion causes cooling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 dirty="0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6191867" y="2139092"/>
              <a:ext cx="1668157" cy="1523603"/>
            </a:xfrm>
            <a:custGeom>
              <a:avLst/>
              <a:gdLst>
                <a:gd name="connsiteX0" fmla="*/ 0 w 1523603"/>
                <a:gd name="connsiteY0" fmla="*/ 761802 h 1523603"/>
                <a:gd name="connsiteX1" fmla="*/ 761802 w 1523603"/>
                <a:gd name="connsiteY1" fmla="*/ 0 h 1523603"/>
                <a:gd name="connsiteX2" fmla="*/ 1523604 w 1523603"/>
                <a:gd name="connsiteY2" fmla="*/ 761802 h 1523603"/>
                <a:gd name="connsiteX3" fmla="*/ 761802 w 1523603"/>
                <a:gd name="connsiteY3" fmla="*/ 1523604 h 1523603"/>
                <a:gd name="connsiteX4" fmla="*/ 0 w 1523603"/>
                <a:gd name="connsiteY4" fmla="*/ 761802 h 152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603" h="1523603">
                  <a:moveTo>
                    <a:pt x="0" y="761802"/>
                  </a:moveTo>
                  <a:cubicBezTo>
                    <a:pt x="0" y="341070"/>
                    <a:pt x="341070" y="0"/>
                    <a:pt x="761802" y="0"/>
                  </a:cubicBezTo>
                  <a:cubicBezTo>
                    <a:pt x="1182534" y="0"/>
                    <a:pt x="1523604" y="341070"/>
                    <a:pt x="1523604" y="761802"/>
                  </a:cubicBezTo>
                  <a:cubicBezTo>
                    <a:pt x="1523604" y="1182534"/>
                    <a:pt x="1182534" y="1523604"/>
                    <a:pt x="761802" y="1523604"/>
                  </a:cubicBezTo>
                  <a:cubicBezTo>
                    <a:pt x="341070" y="1523604"/>
                    <a:pt x="0" y="1182534"/>
                    <a:pt x="0" y="761802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42176" tIns="242176" rIns="242176" bIns="242176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Speed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332411" y="3733797"/>
              <a:ext cx="1668157" cy="1523603"/>
            </a:xfrm>
            <a:custGeom>
              <a:avLst/>
              <a:gdLst>
                <a:gd name="connsiteX0" fmla="*/ 0 w 1523603"/>
                <a:gd name="connsiteY0" fmla="*/ 761802 h 1523603"/>
                <a:gd name="connsiteX1" fmla="*/ 761802 w 1523603"/>
                <a:gd name="connsiteY1" fmla="*/ 0 h 1523603"/>
                <a:gd name="connsiteX2" fmla="*/ 1523604 w 1523603"/>
                <a:gd name="connsiteY2" fmla="*/ 761802 h 1523603"/>
                <a:gd name="connsiteX3" fmla="*/ 761802 w 1523603"/>
                <a:gd name="connsiteY3" fmla="*/ 1523604 h 1523603"/>
                <a:gd name="connsiteX4" fmla="*/ 0 w 1523603"/>
                <a:gd name="connsiteY4" fmla="*/ 761802 h 152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603" h="1523603">
                  <a:moveTo>
                    <a:pt x="0" y="761802"/>
                  </a:moveTo>
                  <a:cubicBezTo>
                    <a:pt x="0" y="341070"/>
                    <a:pt x="341070" y="0"/>
                    <a:pt x="761802" y="0"/>
                  </a:cubicBezTo>
                  <a:cubicBezTo>
                    <a:pt x="1182534" y="0"/>
                    <a:pt x="1523604" y="341070"/>
                    <a:pt x="1523604" y="761802"/>
                  </a:cubicBezTo>
                  <a:cubicBezTo>
                    <a:pt x="1523604" y="1182534"/>
                    <a:pt x="1182534" y="1523604"/>
                    <a:pt x="761802" y="1523604"/>
                  </a:cubicBezTo>
                  <a:cubicBezTo>
                    <a:pt x="341070" y="1523604"/>
                    <a:pt x="0" y="1182534"/>
                    <a:pt x="0" y="7618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2176" tIns="242176" rIns="242176" bIns="242176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Compression</a:t>
              </a: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4366869" y="2362398"/>
              <a:ext cx="1668157" cy="1523603"/>
            </a:xfrm>
            <a:custGeom>
              <a:avLst/>
              <a:gdLst>
                <a:gd name="connsiteX0" fmla="*/ 0 w 1523603"/>
                <a:gd name="connsiteY0" fmla="*/ 761802 h 1523603"/>
                <a:gd name="connsiteX1" fmla="*/ 761802 w 1523603"/>
                <a:gd name="connsiteY1" fmla="*/ 0 h 1523603"/>
                <a:gd name="connsiteX2" fmla="*/ 1523604 w 1523603"/>
                <a:gd name="connsiteY2" fmla="*/ 761802 h 1523603"/>
                <a:gd name="connsiteX3" fmla="*/ 761802 w 1523603"/>
                <a:gd name="connsiteY3" fmla="*/ 1523604 h 1523603"/>
                <a:gd name="connsiteX4" fmla="*/ 0 w 1523603"/>
                <a:gd name="connsiteY4" fmla="*/ 761802 h 152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603" h="1523603">
                  <a:moveTo>
                    <a:pt x="0" y="761802"/>
                  </a:moveTo>
                  <a:cubicBezTo>
                    <a:pt x="0" y="341070"/>
                    <a:pt x="341070" y="0"/>
                    <a:pt x="761802" y="0"/>
                  </a:cubicBezTo>
                  <a:cubicBezTo>
                    <a:pt x="1182534" y="0"/>
                    <a:pt x="1523604" y="341070"/>
                    <a:pt x="1523604" y="761802"/>
                  </a:cubicBezTo>
                  <a:cubicBezTo>
                    <a:pt x="1523604" y="1182534"/>
                    <a:pt x="1182534" y="1523604"/>
                    <a:pt x="761802" y="1523604"/>
                  </a:cubicBezTo>
                  <a:cubicBezTo>
                    <a:pt x="341070" y="1523604"/>
                    <a:pt x="0" y="1182534"/>
                    <a:pt x="0" y="761802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42176" tIns="242176" rIns="242176" bIns="242176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Hot Air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870" y="1083985"/>
            <a:ext cx="6814296" cy="4476008"/>
            <a:chOff x="33870" y="1083985"/>
            <a:chExt cx="7160895" cy="4476008"/>
          </a:xfrm>
          <a:solidFill>
            <a:srgbClr val="92D050"/>
          </a:solidFill>
        </p:grpSpPr>
        <p:sp>
          <p:nvSpPr>
            <p:cNvPr id="16" name="Arrow: Right 15"/>
            <p:cNvSpPr/>
            <p:nvPr/>
          </p:nvSpPr>
          <p:spPr>
            <a:xfrm>
              <a:off x="33870" y="1083985"/>
              <a:ext cx="7160895" cy="4476008"/>
            </a:xfrm>
            <a:prstGeom prst="rightArrow">
              <a:avLst/>
            </a:prstGeom>
            <a:grp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/>
            <p:cNvSpPr/>
            <p:nvPr/>
          </p:nvSpPr>
          <p:spPr>
            <a:xfrm>
              <a:off x="113943" y="2426787"/>
              <a:ext cx="1953991" cy="1790402"/>
            </a:xfrm>
            <a:custGeom>
              <a:avLst/>
              <a:gdLst>
                <a:gd name="connsiteX0" fmla="*/ 0 w 1953991"/>
                <a:gd name="connsiteY0" fmla="*/ 298406 h 1790402"/>
                <a:gd name="connsiteX1" fmla="*/ 298406 w 1953991"/>
                <a:gd name="connsiteY1" fmla="*/ 0 h 1790402"/>
                <a:gd name="connsiteX2" fmla="*/ 1655585 w 1953991"/>
                <a:gd name="connsiteY2" fmla="*/ 0 h 1790402"/>
                <a:gd name="connsiteX3" fmla="*/ 1953991 w 1953991"/>
                <a:gd name="connsiteY3" fmla="*/ 298406 h 1790402"/>
                <a:gd name="connsiteX4" fmla="*/ 1953991 w 1953991"/>
                <a:gd name="connsiteY4" fmla="*/ 1491996 h 1790402"/>
                <a:gd name="connsiteX5" fmla="*/ 1655585 w 1953991"/>
                <a:gd name="connsiteY5" fmla="*/ 1790402 h 1790402"/>
                <a:gd name="connsiteX6" fmla="*/ 298406 w 1953991"/>
                <a:gd name="connsiteY6" fmla="*/ 1790402 h 1790402"/>
                <a:gd name="connsiteX7" fmla="*/ 0 w 1953991"/>
                <a:gd name="connsiteY7" fmla="*/ 1491996 h 1790402"/>
                <a:gd name="connsiteX8" fmla="*/ 0 w 1953991"/>
                <a:gd name="connsiteY8" fmla="*/ 298406 h 179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3991" h="1790402">
                  <a:moveTo>
                    <a:pt x="0" y="298406"/>
                  </a:moveTo>
                  <a:cubicBezTo>
                    <a:pt x="0" y="133601"/>
                    <a:pt x="133601" y="0"/>
                    <a:pt x="298406" y="0"/>
                  </a:cubicBezTo>
                  <a:lnTo>
                    <a:pt x="1655585" y="0"/>
                  </a:lnTo>
                  <a:cubicBezTo>
                    <a:pt x="1820390" y="0"/>
                    <a:pt x="1953991" y="133601"/>
                    <a:pt x="1953991" y="298406"/>
                  </a:cubicBezTo>
                  <a:lnTo>
                    <a:pt x="1953991" y="1491996"/>
                  </a:lnTo>
                  <a:cubicBezTo>
                    <a:pt x="1953991" y="1656801"/>
                    <a:pt x="1820390" y="1790402"/>
                    <a:pt x="1655585" y="1790402"/>
                  </a:cubicBezTo>
                  <a:lnTo>
                    <a:pt x="298406" y="1790402"/>
                  </a:lnTo>
                  <a:cubicBezTo>
                    <a:pt x="133601" y="1790402"/>
                    <a:pt x="0" y="1656801"/>
                    <a:pt x="0" y="1491996"/>
                  </a:cubicBezTo>
                  <a:lnTo>
                    <a:pt x="0" y="298406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4560" tIns="224560" rIns="224560" bIns="2245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b="1" kern="12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What ? 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2158655" y="2426787"/>
              <a:ext cx="1953991" cy="1790402"/>
            </a:xfrm>
            <a:custGeom>
              <a:avLst/>
              <a:gdLst>
                <a:gd name="connsiteX0" fmla="*/ 0 w 1953991"/>
                <a:gd name="connsiteY0" fmla="*/ 298406 h 1790402"/>
                <a:gd name="connsiteX1" fmla="*/ 298406 w 1953991"/>
                <a:gd name="connsiteY1" fmla="*/ 0 h 1790402"/>
                <a:gd name="connsiteX2" fmla="*/ 1655585 w 1953991"/>
                <a:gd name="connsiteY2" fmla="*/ 0 h 1790402"/>
                <a:gd name="connsiteX3" fmla="*/ 1953991 w 1953991"/>
                <a:gd name="connsiteY3" fmla="*/ 298406 h 1790402"/>
                <a:gd name="connsiteX4" fmla="*/ 1953991 w 1953991"/>
                <a:gd name="connsiteY4" fmla="*/ 1491996 h 1790402"/>
                <a:gd name="connsiteX5" fmla="*/ 1655585 w 1953991"/>
                <a:gd name="connsiteY5" fmla="*/ 1790402 h 1790402"/>
                <a:gd name="connsiteX6" fmla="*/ 298406 w 1953991"/>
                <a:gd name="connsiteY6" fmla="*/ 1790402 h 1790402"/>
                <a:gd name="connsiteX7" fmla="*/ 0 w 1953991"/>
                <a:gd name="connsiteY7" fmla="*/ 1491996 h 1790402"/>
                <a:gd name="connsiteX8" fmla="*/ 0 w 1953991"/>
                <a:gd name="connsiteY8" fmla="*/ 298406 h 179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3991" h="1790402">
                  <a:moveTo>
                    <a:pt x="0" y="298406"/>
                  </a:moveTo>
                  <a:cubicBezTo>
                    <a:pt x="0" y="133601"/>
                    <a:pt x="133601" y="0"/>
                    <a:pt x="298406" y="0"/>
                  </a:cubicBezTo>
                  <a:lnTo>
                    <a:pt x="1655585" y="0"/>
                  </a:lnTo>
                  <a:cubicBezTo>
                    <a:pt x="1820390" y="0"/>
                    <a:pt x="1953991" y="133601"/>
                    <a:pt x="1953991" y="298406"/>
                  </a:cubicBezTo>
                  <a:lnTo>
                    <a:pt x="1953991" y="1491996"/>
                  </a:lnTo>
                  <a:cubicBezTo>
                    <a:pt x="1953991" y="1656801"/>
                    <a:pt x="1820390" y="1790402"/>
                    <a:pt x="1655585" y="1790402"/>
                  </a:cubicBezTo>
                  <a:lnTo>
                    <a:pt x="298406" y="1790402"/>
                  </a:lnTo>
                  <a:cubicBezTo>
                    <a:pt x="133601" y="1790402"/>
                    <a:pt x="0" y="1656801"/>
                    <a:pt x="0" y="1491996"/>
                  </a:cubicBezTo>
                  <a:lnTo>
                    <a:pt x="0" y="298406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4560" tIns="224560" rIns="224560" bIns="2245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b="1" kern="12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When ?</a:t>
              </a: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4208454" y="2426787"/>
              <a:ext cx="1953991" cy="1790402"/>
            </a:xfrm>
            <a:custGeom>
              <a:avLst/>
              <a:gdLst>
                <a:gd name="connsiteX0" fmla="*/ 0 w 1953991"/>
                <a:gd name="connsiteY0" fmla="*/ 298406 h 1790402"/>
                <a:gd name="connsiteX1" fmla="*/ 298406 w 1953991"/>
                <a:gd name="connsiteY1" fmla="*/ 0 h 1790402"/>
                <a:gd name="connsiteX2" fmla="*/ 1655585 w 1953991"/>
                <a:gd name="connsiteY2" fmla="*/ 0 h 1790402"/>
                <a:gd name="connsiteX3" fmla="*/ 1953991 w 1953991"/>
                <a:gd name="connsiteY3" fmla="*/ 298406 h 1790402"/>
                <a:gd name="connsiteX4" fmla="*/ 1953991 w 1953991"/>
                <a:gd name="connsiteY4" fmla="*/ 1491996 h 1790402"/>
                <a:gd name="connsiteX5" fmla="*/ 1655585 w 1953991"/>
                <a:gd name="connsiteY5" fmla="*/ 1790402 h 1790402"/>
                <a:gd name="connsiteX6" fmla="*/ 298406 w 1953991"/>
                <a:gd name="connsiteY6" fmla="*/ 1790402 h 1790402"/>
                <a:gd name="connsiteX7" fmla="*/ 0 w 1953991"/>
                <a:gd name="connsiteY7" fmla="*/ 1491996 h 1790402"/>
                <a:gd name="connsiteX8" fmla="*/ 0 w 1953991"/>
                <a:gd name="connsiteY8" fmla="*/ 298406 h 179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3991" h="1790402">
                  <a:moveTo>
                    <a:pt x="0" y="298406"/>
                  </a:moveTo>
                  <a:cubicBezTo>
                    <a:pt x="0" y="133601"/>
                    <a:pt x="133601" y="0"/>
                    <a:pt x="298406" y="0"/>
                  </a:cubicBezTo>
                  <a:lnTo>
                    <a:pt x="1655585" y="0"/>
                  </a:lnTo>
                  <a:cubicBezTo>
                    <a:pt x="1820390" y="0"/>
                    <a:pt x="1953991" y="133601"/>
                    <a:pt x="1953991" y="298406"/>
                  </a:cubicBezTo>
                  <a:lnTo>
                    <a:pt x="1953991" y="1491996"/>
                  </a:lnTo>
                  <a:cubicBezTo>
                    <a:pt x="1953991" y="1656801"/>
                    <a:pt x="1820390" y="1790402"/>
                    <a:pt x="1655585" y="1790402"/>
                  </a:cubicBezTo>
                  <a:lnTo>
                    <a:pt x="298406" y="1790402"/>
                  </a:lnTo>
                  <a:cubicBezTo>
                    <a:pt x="133601" y="1790402"/>
                    <a:pt x="0" y="1656801"/>
                    <a:pt x="0" y="1491996"/>
                  </a:cubicBezTo>
                  <a:lnTo>
                    <a:pt x="0" y="298406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4560" tIns="224560" rIns="224560" bIns="2245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b="1" kern="120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How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0266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Testing of the Window (Lab Condition)	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344586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2012" y="3606800"/>
            <a:ext cx="533400" cy="711200"/>
          </a:xfrm>
          <a:prstGeom prst="rect">
            <a:avLst/>
          </a:prstGeom>
        </p:spPr>
      </p:pic>
      <p:sp>
        <p:nvSpPr>
          <p:cNvPr id="14" name="AutoShape 2" descr="Related image"/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5661" y="4876800"/>
            <a:ext cx="757148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56465" t="3131" r="26565" b="16061"/>
          <a:stretch/>
        </p:blipFill>
        <p:spPr>
          <a:xfrm>
            <a:off x="1941512" y="2311400"/>
            <a:ext cx="381000" cy="8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386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1811" y="-304800"/>
            <a:ext cx="9144001" cy="1371600"/>
          </a:xfrm>
        </p:spPr>
        <p:txBody>
          <a:bodyPr/>
          <a:lstStyle/>
          <a:p>
            <a:r>
              <a:rPr lang="en-US" dirty="0"/>
              <a:t>Next Step….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3594652"/>
            <a:ext cx="2991592" cy="299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1392357"/>
              </p:ext>
            </p:extLst>
          </p:nvPr>
        </p:nvGraphicFramePr>
        <p:xfrm>
          <a:off x="531811" y="1155736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5" b="14444"/>
          <a:stretch/>
        </p:blipFill>
        <p:spPr>
          <a:xfrm rot="5400000">
            <a:off x="8983540" y="235072"/>
            <a:ext cx="3003032" cy="299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74821" y="6626"/>
            <a:ext cx="9144001" cy="1371600"/>
          </a:xfrm>
        </p:spPr>
        <p:txBody>
          <a:bodyPr/>
          <a:lstStyle/>
          <a:p>
            <a:r>
              <a:rPr lang="en-US" dirty="0"/>
              <a:t>How Did We Conduct The Experiments 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4821" y="1600200"/>
            <a:ext cx="9134391" cy="4114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Vacuum Cleaner to throw air.</a:t>
            </a:r>
          </a:p>
          <a:p>
            <a:r>
              <a:rPr lang="en-US" dirty="0"/>
              <a:t>Wooden board with hole to attach bottle/cones.</a:t>
            </a:r>
          </a:p>
          <a:p>
            <a:r>
              <a:rPr lang="en-US" dirty="0"/>
              <a:t>Temperature Probe.</a:t>
            </a:r>
          </a:p>
          <a:p>
            <a:r>
              <a:rPr lang="en-US" dirty="0"/>
              <a:t>Anemometer to record Wind Speed.</a:t>
            </a:r>
          </a:p>
          <a:p>
            <a:r>
              <a:rPr lang="en-US" dirty="0"/>
              <a:t>Logger Lite Software to take readings.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Note-</a:t>
            </a:r>
            <a:r>
              <a:rPr lang="en-US" dirty="0"/>
              <a:t> The accuracy of the Anemometer was - ± 0.3%</a:t>
            </a:r>
          </a:p>
          <a:p>
            <a:pPr marL="0" indent="0">
              <a:buNone/>
            </a:pPr>
            <a:r>
              <a:rPr lang="en-US" dirty="0"/>
              <a:t>             The accuracy of the Thermometer was - ± 0.3%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1689653"/>
            <a:ext cx="3928277" cy="2107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12" y="3776871"/>
            <a:ext cx="2133600" cy="2852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11" y="3919928"/>
            <a:ext cx="1794678" cy="256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Collection and Analysis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ACF9DAC6-0191-4BB5-9EEC-693756FBBC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433405"/>
              </p:ext>
            </p:extLst>
          </p:nvPr>
        </p:nvGraphicFramePr>
        <p:xfrm>
          <a:off x="1446212" y="1905000"/>
          <a:ext cx="777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371012" y="1600200"/>
            <a:ext cx="259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Conclusions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there is no bottle kept in the middle, speed is relatively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there is a tube kept, the speed further decreases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Speed increases with increase in diameter but only up to a certain point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cm is considered </a:t>
            </a:r>
            <a:r>
              <a:rPr lang="en-US" dirty="0" err="1"/>
              <a:t>favourable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9411" y="6400800"/>
            <a:ext cx="571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Note-</a:t>
            </a:r>
            <a:r>
              <a:rPr lang="en-US" dirty="0"/>
              <a:t> Size of Outlet was kept constant at 2.0 cm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2"/>
          <p:cNvSpPr txBox="1">
            <a:spLocks/>
          </p:cNvSpPr>
          <p:nvPr/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Collection and Analysis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34CC60E6-340D-4392-AE17-6879A9E8F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789683"/>
              </p:ext>
            </p:extLst>
          </p:nvPr>
        </p:nvGraphicFramePr>
        <p:xfrm>
          <a:off x="1446212" y="1901952"/>
          <a:ext cx="7772400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371012" y="1600200"/>
            <a:ext cx="259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Conclusions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opening is small, air passes through it with negligible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the size (diameter) increases, the speed also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a certain point, the speed becomes constant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2.0 cm is considered </a:t>
            </a:r>
            <a:r>
              <a:rPr lang="en-US" dirty="0" err="1"/>
              <a:t>favourable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9411" y="6400800"/>
            <a:ext cx="571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Note-</a:t>
            </a:r>
            <a:r>
              <a:rPr lang="en-US" dirty="0"/>
              <a:t> Size of Inlet was kept constant at 8.0 cm</a:t>
            </a:r>
          </a:p>
        </p:txBody>
      </p:sp>
    </p:spTree>
    <p:extLst>
      <p:ext uri="{BB962C8B-B14F-4D97-AF65-F5344CB8AC3E}">
        <p14:creationId xmlns:p14="http://schemas.microsoft.com/office/powerpoint/2010/main" val="23653884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8212" y="990600"/>
            <a:ext cx="9220200" cy="5181600"/>
            <a:chOff x="2157613" y="890296"/>
            <a:chExt cx="7873597" cy="4915047"/>
          </a:xfrm>
        </p:grpSpPr>
        <p:sp>
          <p:nvSpPr>
            <p:cNvPr id="5" name="Freeform: Shape 4"/>
            <p:cNvSpPr/>
            <p:nvPr/>
          </p:nvSpPr>
          <p:spPr>
            <a:xfrm>
              <a:off x="2157613" y="890296"/>
              <a:ext cx="7306152" cy="664195"/>
            </a:xfrm>
            <a:custGeom>
              <a:avLst/>
              <a:gdLst>
                <a:gd name="connsiteX0" fmla="*/ 0 w 7306152"/>
                <a:gd name="connsiteY0" fmla="*/ 0 h 664195"/>
                <a:gd name="connsiteX1" fmla="*/ 7306152 w 7306152"/>
                <a:gd name="connsiteY1" fmla="*/ 0 h 664195"/>
                <a:gd name="connsiteX2" fmla="*/ 7306152 w 7306152"/>
                <a:gd name="connsiteY2" fmla="*/ 664195 h 664195"/>
                <a:gd name="connsiteX3" fmla="*/ 0 w 7306152"/>
                <a:gd name="connsiteY3" fmla="*/ 664195 h 664195"/>
                <a:gd name="connsiteX4" fmla="*/ 0 w 7306152"/>
                <a:gd name="connsiteY4" fmla="*/ 0 h 66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6152" h="664195">
                  <a:moveTo>
                    <a:pt x="0" y="0"/>
                  </a:moveTo>
                  <a:lnTo>
                    <a:pt x="7306152" y="0"/>
                  </a:lnTo>
                  <a:lnTo>
                    <a:pt x="7306152" y="664195"/>
                  </a:lnTo>
                  <a:lnTo>
                    <a:pt x="0" y="6641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b" anchorCtr="0">
              <a:noAutofit/>
            </a:bodyPr>
            <a:lstStyle/>
            <a:p>
              <a:pPr marL="0" lvl="0" indent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Analysis of data obtained on varying inlet diameter</a:t>
              </a:r>
            </a:p>
          </p:txBody>
        </p:sp>
        <p:sp>
          <p:nvSpPr>
            <p:cNvPr id="6" name="Arrow: Chevron 5"/>
            <p:cNvSpPr/>
            <p:nvPr/>
          </p:nvSpPr>
          <p:spPr>
            <a:xfrm>
              <a:off x="2157613" y="1554492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Chevron 6"/>
            <p:cNvSpPr/>
            <p:nvPr/>
          </p:nvSpPr>
          <p:spPr>
            <a:xfrm>
              <a:off x="3184534" y="1554492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rrow: Chevron 7"/>
            <p:cNvSpPr/>
            <p:nvPr/>
          </p:nvSpPr>
          <p:spPr>
            <a:xfrm>
              <a:off x="4212266" y="1554492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Chevron 8"/>
            <p:cNvSpPr/>
            <p:nvPr/>
          </p:nvSpPr>
          <p:spPr>
            <a:xfrm>
              <a:off x="5239186" y="1554492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Chevron 9"/>
            <p:cNvSpPr/>
            <p:nvPr/>
          </p:nvSpPr>
          <p:spPr>
            <a:xfrm>
              <a:off x="6266918" y="1554492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10"/>
            <p:cNvSpPr/>
            <p:nvPr/>
          </p:nvSpPr>
          <p:spPr>
            <a:xfrm>
              <a:off x="7293839" y="1554492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Chevron 11"/>
            <p:cNvSpPr/>
            <p:nvPr/>
          </p:nvSpPr>
          <p:spPr>
            <a:xfrm>
              <a:off x="8321571" y="1554492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: Shape 12"/>
            <p:cNvSpPr/>
            <p:nvPr/>
          </p:nvSpPr>
          <p:spPr>
            <a:xfrm>
              <a:off x="2157613" y="1643410"/>
              <a:ext cx="7401132" cy="1082393"/>
            </a:xfrm>
            <a:custGeom>
              <a:avLst/>
              <a:gdLst>
                <a:gd name="connsiteX0" fmla="*/ 0 w 7401132"/>
                <a:gd name="connsiteY0" fmla="*/ 0 h 1082393"/>
                <a:gd name="connsiteX1" fmla="*/ 7401132 w 7401132"/>
                <a:gd name="connsiteY1" fmla="*/ 0 h 1082393"/>
                <a:gd name="connsiteX2" fmla="*/ 7401132 w 7401132"/>
                <a:gd name="connsiteY2" fmla="*/ 1082393 h 1082393"/>
                <a:gd name="connsiteX3" fmla="*/ 0 w 7401132"/>
                <a:gd name="connsiteY3" fmla="*/ 1082393 h 1082393"/>
                <a:gd name="connsiteX4" fmla="*/ 0 w 7401132"/>
                <a:gd name="connsiteY4" fmla="*/ 0 h 108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1132" h="1082393">
                  <a:moveTo>
                    <a:pt x="0" y="0"/>
                  </a:moveTo>
                  <a:lnTo>
                    <a:pt x="7401132" y="0"/>
                  </a:lnTo>
                  <a:lnTo>
                    <a:pt x="7401132" y="1082393"/>
                  </a:lnTo>
                  <a:lnTo>
                    <a:pt x="0" y="10823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Quantity of air increased &gt; Opening was small &gt; Air possessed less potential energy &gt; Air flow decreased after 8 cm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2157613" y="3015722"/>
              <a:ext cx="7306152" cy="664195"/>
            </a:xfrm>
            <a:custGeom>
              <a:avLst/>
              <a:gdLst>
                <a:gd name="connsiteX0" fmla="*/ 0 w 7306152"/>
                <a:gd name="connsiteY0" fmla="*/ 0 h 664195"/>
                <a:gd name="connsiteX1" fmla="*/ 7306152 w 7306152"/>
                <a:gd name="connsiteY1" fmla="*/ 0 h 664195"/>
                <a:gd name="connsiteX2" fmla="*/ 7306152 w 7306152"/>
                <a:gd name="connsiteY2" fmla="*/ 664195 h 664195"/>
                <a:gd name="connsiteX3" fmla="*/ 0 w 7306152"/>
                <a:gd name="connsiteY3" fmla="*/ 664195 h 664195"/>
                <a:gd name="connsiteX4" fmla="*/ 0 w 7306152"/>
                <a:gd name="connsiteY4" fmla="*/ 0 h 66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6152" h="664195">
                  <a:moveTo>
                    <a:pt x="0" y="0"/>
                  </a:moveTo>
                  <a:lnTo>
                    <a:pt x="7306152" y="0"/>
                  </a:lnTo>
                  <a:lnTo>
                    <a:pt x="7306152" y="664195"/>
                  </a:lnTo>
                  <a:lnTo>
                    <a:pt x="0" y="6641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b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Analysis of data obtained on varying outlet diameter</a:t>
              </a:r>
            </a:p>
          </p:txBody>
        </p:sp>
        <p:sp>
          <p:nvSpPr>
            <p:cNvPr id="15" name="Arrow: Chevron 14"/>
            <p:cNvSpPr/>
            <p:nvPr/>
          </p:nvSpPr>
          <p:spPr>
            <a:xfrm>
              <a:off x="2157613" y="3679918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rrow: Chevron 15"/>
            <p:cNvSpPr/>
            <p:nvPr/>
          </p:nvSpPr>
          <p:spPr>
            <a:xfrm>
              <a:off x="3184534" y="3679918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w: Chevron 16"/>
            <p:cNvSpPr/>
            <p:nvPr/>
          </p:nvSpPr>
          <p:spPr>
            <a:xfrm>
              <a:off x="4212266" y="3679918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Chevron 17"/>
            <p:cNvSpPr/>
            <p:nvPr/>
          </p:nvSpPr>
          <p:spPr>
            <a:xfrm>
              <a:off x="5239186" y="3679918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w: Chevron 18"/>
            <p:cNvSpPr/>
            <p:nvPr/>
          </p:nvSpPr>
          <p:spPr>
            <a:xfrm>
              <a:off x="6266918" y="3679918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rrow: Chevron 19"/>
            <p:cNvSpPr/>
            <p:nvPr/>
          </p:nvSpPr>
          <p:spPr>
            <a:xfrm>
              <a:off x="7293839" y="3679918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Chevron 20"/>
            <p:cNvSpPr/>
            <p:nvPr/>
          </p:nvSpPr>
          <p:spPr>
            <a:xfrm>
              <a:off x="8321571" y="3679918"/>
              <a:ext cx="1709639" cy="135299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21"/>
            <p:cNvSpPr/>
            <p:nvPr/>
          </p:nvSpPr>
          <p:spPr>
            <a:xfrm>
              <a:off x="2157613" y="3815217"/>
              <a:ext cx="7401132" cy="1082393"/>
            </a:xfrm>
            <a:custGeom>
              <a:avLst/>
              <a:gdLst>
                <a:gd name="connsiteX0" fmla="*/ 0 w 7401132"/>
                <a:gd name="connsiteY0" fmla="*/ 0 h 1082393"/>
                <a:gd name="connsiteX1" fmla="*/ 7401132 w 7401132"/>
                <a:gd name="connsiteY1" fmla="*/ 0 h 1082393"/>
                <a:gd name="connsiteX2" fmla="*/ 7401132 w 7401132"/>
                <a:gd name="connsiteY2" fmla="*/ 1082393 h 1082393"/>
                <a:gd name="connsiteX3" fmla="*/ 0 w 7401132"/>
                <a:gd name="connsiteY3" fmla="*/ 1082393 h 1082393"/>
                <a:gd name="connsiteX4" fmla="*/ 0 w 7401132"/>
                <a:gd name="connsiteY4" fmla="*/ 0 h 108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1132" h="1082393">
                  <a:moveTo>
                    <a:pt x="0" y="0"/>
                  </a:moveTo>
                  <a:lnTo>
                    <a:pt x="7401132" y="0"/>
                  </a:lnTo>
                  <a:lnTo>
                    <a:pt x="7401132" y="1082393"/>
                  </a:lnTo>
                  <a:lnTo>
                    <a:pt x="0" y="10823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Speed was lowered &gt; There was no contraction taking place &gt; No use of the cones</a:t>
              </a: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2157613" y="5141148"/>
              <a:ext cx="7306152" cy="664195"/>
            </a:xfrm>
            <a:custGeom>
              <a:avLst/>
              <a:gdLst>
                <a:gd name="connsiteX0" fmla="*/ 0 w 7306152"/>
                <a:gd name="connsiteY0" fmla="*/ 0 h 664195"/>
                <a:gd name="connsiteX1" fmla="*/ 7306152 w 7306152"/>
                <a:gd name="connsiteY1" fmla="*/ 0 h 664195"/>
                <a:gd name="connsiteX2" fmla="*/ 7306152 w 7306152"/>
                <a:gd name="connsiteY2" fmla="*/ 664195 h 664195"/>
                <a:gd name="connsiteX3" fmla="*/ 0 w 7306152"/>
                <a:gd name="connsiteY3" fmla="*/ 664195 h 664195"/>
                <a:gd name="connsiteX4" fmla="*/ 0 w 7306152"/>
                <a:gd name="connsiteY4" fmla="*/ 0 h 66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6152" h="664195">
                  <a:moveTo>
                    <a:pt x="0" y="0"/>
                  </a:moveTo>
                  <a:lnTo>
                    <a:pt x="7306152" y="0"/>
                  </a:lnTo>
                  <a:lnTo>
                    <a:pt x="7306152" y="664195"/>
                  </a:lnTo>
                  <a:lnTo>
                    <a:pt x="0" y="6641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b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 dirty="0"/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7253859" y="4876799"/>
              <a:ext cx="974153" cy="162358"/>
            </a:xfrm>
            <a:prstGeom prst="parallelogram">
              <a:avLst>
                <a:gd name="adj" fmla="val 14084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 rot="16200000">
            <a:off x="-2743201" y="2743201"/>
            <a:ext cx="6858001" cy="13716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Why this, Why </a:t>
            </a:r>
            <a:r>
              <a:rPr lang="en-US" sz="4400" i="1" dirty="0"/>
              <a:t>not</a:t>
            </a:r>
            <a:r>
              <a:rPr lang="en-US" sz="4400" dirty="0"/>
              <a:t> that ?</a:t>
            </a:r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2342</TotalTime>
  <Words>686</Words>
  <Application>Microsoft Office PowerPoint</Application>
  <PresentationFormat>Custom</PresentationFormat>
  <Paragraphs>117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ゴシック</vt:lpstr>
      <vt:lpstr>幼圆</vt:lpstr>
      <vt:lpstr>Arial</vt:lpstr>
      <vt:lpstr>Corbel</vt:lpstr>
      <vt:lpstr>Mangal</vt:lpstr>
      <vt:lpstr>Times New Roman</vt:lpstr>
      <vt:lpstr>Wingdings</vt:lpstr>
      <vt:lpstr>Digital Blue Tunnel 16x9</vt:lpstr>
      <vt:lpstr>The Windy Window</vt:lpstr>
      <vt:lpstr>Research Question</vt:lpstr>
      <vt:lpstr>PowerPoint Presentation</vt:lpstr>
      <vt:lpstr>Initial Testing of the Window (Lab Condition) </vt:lpstr>
      <vt:lpstr>Next Step….</vt:lpstr>
      <vt:lpstr>How Did We Conduct The Experiments ?</vt:lpstr>
      <vt:lpstr>PowerPoint Presentation</vt:lpstr>
      <vt:lpstr>PowerPoint Presentation</vt:lpstr>
      <vt:lpstr>Why this, Why not that ?</vt:lpstr>
      <vt:lpstr>PowerPoint Presentation</vt:lpstr>
      <vt:lpstr>PowerPoint Presentation</vt:lpstr>
      <vt:lpstr>PowerPoint Presentation</vt:lpstr>
      <vt:lpstr>Limitations &amp; Errors</vt:lpstr>
      <vt:lpstr>Conclusions/ Future Plans</vt:lpstr>
      <vt:lpstr>Bibliography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Windy Window</dc:title>
  <dc:creator>Mahip Agarwal</dc:creator>
  <cp:lastModifiedBy>HO Sing Keung Eric</cp:lastModifiedBy>
  <cp:revision>103</cp:revision>
  <dcterms:created xsi:type="dcterms:W3CDTF">2017-05-17T11:29:59Z</dcterms:created>
  <dcterms:modified xsi:type="dcterms:W3CDTF">2017-07-13T06:59:07Z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